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4"/>
    <p:sldMasterId id="2147483774" r:id="rId5"/>
  </p:sldMasterIdLst>
  <p:notesMasterIdLst>
    <p:notesMasterId r:id="rId27"/>
  </p:notesMasterIdLst>
  <p:handoutMasterIdLst>
    <p:handoutMasterId r:id="rId28"/>
  </p:handoutMasterIdLst>
  <p:sldIdLst>
    <p:sldId id="313" r:id="rId6"/>
    <p:sldId id="291" r:id="rId7"/>
    <p:sldId id="340" r:id="rId8"/>
    <p:sldId id="319" r:id="rId9"/>
    <p:sldId id="338" r:id="rId10"/>
    <p:sldId id="339" r:id="rId11"/>
    <p:sldId id="344" r:id="rId12"/>
    <p:sldId id="306" r:id="rId13"/>
    <p:sldId id="347" r:id="rId14"/>
    <p:sldId id="292" r:id="rId15"/>
    <p:sldId id="341" r:id="rId16"/>
    <p:sldId id="345" r:id="rId17"/>
    <p:sldId id="346" r:id="rId18"/>
    <p:sldId id="342" r:id="rId19"/>
    <p:sldId id="348" r:id="rId20"/>
    <p:sldId id="349" r:id="rId21"/>
    <p:sldId id="350" r:id="rId22"/>
    <p:sldId id="351" r:id="rId23"/>
    <p:sldId id="352" r:id="rId24"/>
    <p:sldId id="354" r:id="rId25"/>
    <p:sldId id="35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E7F3FA"/>
    <a:srgbClr val="E9F2E8"/>
    <a:srgbClr val="299D37"/>
    <a:srgbClr val="33363A"/>
    <a:srgbClr val="006E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9336" autoAdjust="0"/>
    <p:restoredTop sz="61697" autoAdjust="0"/>
  </p:normalViewPr>
  <p:slideViewPr>
    <p:cSldViewPr snapToGrid="0" snapToObjects="1">
      <p:cViewPr>
        <p:scale>
          <a:sx n="60" d="100"/>
          <a:sy n="60"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832"/>
    </p:cViewPr>
  </p:sorterViewPr>
  <p:notesViewPr>
    <p:cSldViewPr snapToGrid="0" snapToObjects="1">
      <p:cViewPr varScale="1">
        <p:scale>
          <a:sx n="103" d="100"/>
          <a:sy n="103" d="100"/>
        </p:scale>
        <p:origin x="-18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02B97-097E-41B2-B990-D49E9BB5A38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6E2D1CC-1183-4971-B574-7838BDAB819E}">
      <dgm:prSet phldrT="[Text]" custT="1"/>
      <dgm:spPr/>
      <dgm:t>
        <a:bodyPr/>
        <a:lstStyle/>
        <a:p>
          <a:r>
            <a:rPr lang="en-US" sz="4000" dirty="0" smtClean="0"/>
            <a:t>Level 1</a:t>
          </a:r>
          <a:endParaRPr lang="en-US" sz="4000" dirty="0"/>
        </a:p>
      </dgm:t>
    </dgm:pt>
    <dgm:pt modelId="{4EACB217-490B-47BA-9D39-872BC718BC14}" type="parTrans" cxnId="{8D2265CF-69F0-4B44-9C21-90552F22592B}">
      <dgm:prSet/>
      <dgm:spPr/>
      <dgm:t>
        <a:bodyPr/>
        <a:lstStyle/>
        <a:p>
          <a:endParaRPr lang="en-US"/>
        </a:p>
      </dgm:t>
    </dgm:pt>
    <dgm:pt modelId="{A5427472-8922-4834-B84C-64DFA6A4FCE2}" type="sibTrans" cxnId="{8D2265CF-69F0-4B44-9C21-90552F22592B}">
      <dgm:prSet/>
      <dgm:spPr/>
      <dgm:t>
        <a:bodyPr/>
        <a:lstStyle/>
        <a:p>
          <a:endParaRPr lang="en-US"/>
        </a:p>
      </dgm:t>
    </dgm:pt>
    <dgm:pt modelId="{6836B562-2653-47A1-9253-374AC186413B}">
      <dgm:prSet phldrT="[Text]" custT="1"/>
      <dgm:spPr/>
      <dgm:t>
        <a:bodyPr/>
        <a:lstStyle/>
        <a:p>
          <a:r>
            <a:rPr lang="en-US" sz="1800" dirty="0" smtClean="0">
              <a:solidFill>
                <a:schemeClr val="tx2"/>
              </a:solidFill>
            </a:rPr>
            <a:t>Not Yet Content-Ready - Substantial Support Needed</a:t>
          </a:r>
          <a:endParaRPr lang="en-US" sz="1800" dirty="0">
            <a:solidFill>
              <a:schemeClr val="tx2"/>
            </a:solidFill>
          </a:endParaRPr>
        </a:p>
      </dgm:t>
    </dgm:pt>
    <dgm:pt modelId="{9E93BF97-8088-4087-8E40-24502A637F47}" type="parTrans" cxnId="{B0FFFB51-724F-4123-8AD0-A02FF1E8D7BA}">
      <dgm:prSet/>
      <dgm:spPr/>
      <dgm:t>
        <a:bodyPr/>
        <a:lstStyle/>
        <a:p>
          <a:endParaRPr lang="en-US"/>
        </a:p>
      </dgm:t>
    </dgm:pt>
    <dgm:pt modelId="{52506441-3C05-4993-84F6-3AC846CC51DC}" type="sibTrans" cxnId="{B0FFFB51-724F-4123-8AD0-A02FF1E8D7BA}">
      <dgm:prSet/>
      <dgm:spPr/>
      <dgm:t>
        <a:bodyPr/>
        <a:lstStyle/>
        <a:p>
          <a:endParaRPr lang="en-US"/>
        </a:p>
      </dgm:t>
    </dgm:pt>
    <dgm:pt modelId="{D6E85F20-CD06-4883-897B-7C6E5F745252}">
      <dgm:prSet phldrT="[Text]" custT="1"/>
      <dgm:spPr/>
      <dgm:t>
        <a:bodyPr/>
        <a:lstStyle/>
        <a:p>
          <a:r>
            <a:rPr lang="en-US" sz="1800" dirty="0" smtClean="0">
              <a:solidFill>
                <a:schemeClr val="tx2"/>
              </a:solidFill>
            </a:rPr>
            <a:t>K-12 &amp; higher education may offer interventions</a:t>
          </a:r>
          <a:endParaRPr lang="en-US" sz="1800" dirty="0">
            <a:solidFill>
              <a:schemeClr val="tx2"/>
            </a:solidFill>
          </a:endParaRPr>
        </a:p>
      </dgm:t>
    </dgm:pt>
    <dgm:pt modelId="{505961B2-CAC9-49B2-A049-8F717A8AFFFD}" type="parTrans" cxnId="{F03EEBB5-16C8-457E-B1E0-98632E9B45D9}">
      <dgm:prSet/>
      <dgm:spPr/>
      <dgm:t>
        <a:bodyPr/>
        <a:lstStyle/>
        <a:p>
          <a:endParaRPr lang="en-US"/>
        </a:p>
      </dgm:t>
    </dgm:pt>
    <dgm:pt modelId="{E3B1340F-DF87-4EA4-B677-2B71F2B9F38D}" type="sibTrans" cxnId="{F03EEBB5-16C8-457E-B1E0-98632E9B45D9}">
      <dgm:prSet/>
      <dgm:spPr/>
      <dgm:t>
        <a:bodyPr/>
        <a:lstStyle/>
        <a:p>
          <a:endParaRPr lang="en-US"/>
        </a:p>
      </dgm:t>
    </dgm:pt>
    <dgm:pt modelId="{A41F9B82-9301-49B8-AD85-086BD43DFB55}">
      <dgm:prSet phldrT="[Text]" custT="1"/>
      <dgm:spPr/>
      <dgm:t>
        <a:bodyPr/>
        <a:lstStyle/>
        <a:p>
          <a:r>
            <a:rPr lang="en-US" sz="4000" dirty="0" smtClean="0"/>
            <a:t>Level 2</a:t>
          </a:r>
          <a:endParaRPr lang="en-US" sz="4000" dirty="0"/>
        </a:p>
      </dgm:t>
    </dgm:pt>
    <dgm:pt modelId="{780E694C-689A-4C2B-B660-6AF903C59001}" type="parTrans" cxnId="{0130C1E7-87FA-4A8E-9FDE-5CAAD348E573}">
      <dgm:prSet/>
      <dgm:spPr/>
      <dgm:t>
        <a:bodyPr/>
        <a:lstStyle/>
        <a:p>
          <a:endParaRPr lang="en-US"/>
        </a:p>
      </dgm:t>
    </dgm:pt>
    <dgm:pt modelId="{020A5A95-1546-493E-88E3-4107889DD826}" type="sibTrans" cxnId="{0130C1E7-87FA-4A8E-9FDE-5CAAD348E573}">
      <dgm:prSet/>
      <dgm:spPr/>
      <dgm:t>
        <a:bodyPr/>
        <a:lstStyle/>
        <a:p>
          <a:endParaRPr lang="en-US"/>
        </a:p>
      </dgm:t>
    </dgm:pt>
    <dgm:pt modelId="{1594CE3D-F537-434C-A9A4-EC8ECB476074}">
      <dgm:prSet phldrT="[Text]" custT="1"/>
      <dgm:spPr/>
      <dgm:t>
        <a:bodyPr/>
        <a:lstStyle/>
        <a:p>
          <a:r>
            <a:rPr lang="en-US" sz="1800" dirty="0" smtClean="0">
              <a:solidFill>
                <a:schemeClr val="tx2"/>
              </a:solidFill>
            </a:rPr>
            <a:t>Not Yet Content-Ready – Support Needed</a:t>
          </a:r>
          <a:endParaRPr lang="en-US" sz="1800" dirty="0">
            <a:solidFill>
              <a:schemeClr val="tx2"/>
            </a:solidFill>
          </a:endParaRPr>
        </a:p>
      </dgm:t>
    </dgm:pt>
    <dgm:pt modelId="{8F8E01D3-1B25-4BA8-931C-FC64C02D5254}" type="parTrans" cxnId="{263B8F33-3B59-4C8C-828C-6B3E760729A5}">
      <dgm:prSet/>
      <dgm:spPr/>
      <dgm:t>
        <a:bodyPr/>
        <a:lstStyle/>
        <a:p>
          <a:endParaRPr lang="en-US"/>
        </a:p>
      </dgm:t>
    </dgm:pt>
    <dgm:pt modelId="{C2EDD2F0-82E3-43CE-A447-4946D088D151}" type="sibTrans" cxnId="{263B8F33-3B59-4C8C-828C-6B3E760729A5}">
      <dgm:prSet/>
      <dgm:spPr/>
      <dgm:t>
        <a:bodyPr/>
        <a:lstStyle/>
        <a:p>
          <a:endParaRPr lang="en-US"/>
        </a:p>
      </dgm:t>
    </dgm:pt>
    <dgm:pt modelId="{D283E5DA-530A-4403-B723-D1065297DB30}">
      <dgm:prSet phldrT="[Text]" custT="1"/>
      <dgm:spPr/>
      <dgm:t>
        <a:bodyPr/>
        <a:lstStyle/>
        <a:p>
          <a:r>
            <a:rPr lang="en-US" sz="1800" dirty="0" smtClean="0">
              <a:solidFill>
                <a:schemeClr val="tx2"/>
              </a:solidFill>
            </a:rPr>
            <a:t>Transition courses or other supports for Grade 12,  retesting option</a:t>
          </a:r>
          <a:endParaRPr lang="en-US" sz="1800" dirty="0">
            <a:solidFill>
              <a:schemeClr val="tx2"/>
            </a:solidFill>
          </a:endParaRPr>
        </a:p>
      </dgm:t>
    </dgm:pt>
    <dgm:pt modelId="{07C277DD-DC37-467D-BB2E-498BCC3A5201}" type="parTrans" cxnId="{61F64331-62B1-4AD1-A44A-AF16ECC476CC}">
      <dgm:prSet/>
      <dgm:spPr/>
      <dgm:t>
        <a:bodyPr/>
        <a:lstStyle/>
        <a:p>
          <a:endParaRPr lang="en-US"/>
        </a:p>
      </dgm:t>
    </dgm:pt>
    <dgm:pt modelId="{C1AEF8DB-92AB-4A39-90E9-09356D5A6F28}" type="sibTrans" cxnId="{61F64331-62B1-4AD1-A44A-AF16ECC476CC}">
      <dgm:prSet/>
      <dgm:spPr/>
      <dgm:t>
        <a:bodyPr/>
        <a:lstStyle/>
        <a:p>
          <a:endParaRPr lang="en-US"/>
        </a:p>
      </dgm:t>
    </dgm:pt>
    <dgm:pt modelId="{27449EB9-BE9B-42FA-8589-D4DB20B4C4F0}">
      <dgm:prSet phldrT="[Text]" custT="1"/>
      <dgm:spPr/>
      <dgm:t>
        <a:bodyPr/>
        <a:lstStyle/>
        <a:p>
          <a:r>
            <a:rPr lang="en-US" sz="4000" dirty="0" smtClean="0"/>
            <a:t>Level 3</a:t>
          </a:r>
          <a:endParaRPr lang="en-US" sz="4000" dirty="0"/>
        </a:p>
      </dgm:t>
    </dgm:pt>
    <dgm:pt modelId="{352E644C-89E8-42E5-A401-AC9D73F0581E}" type="parTrans" cxnId="{DDBF8571-905C-4869-AAFE-9FF80CAEABB5}">
      <dgm:prSet/>
      <dgm:spPr/>
      <dgm:t>
        <a:bodyPr/>
        <a:lstStyle/>
        <a:p>
          <a:endParaRPr lang="en-US"/>
        </a:p>
      </dgm:t>
    </dgm:pt>
    <dgm:pt modelId="{CE01F370-8800-4272-8D70-1619B548D2E2}" type="sibTrans" cxnId="{DDBF8571-905C-4869-AAFE-9FF80CAEABB5}">
      <dgm:prSet/>
      <dgm:spPr/>
      <dgm:t>
        <a:bodyPr/>
        <a:lstStyle/>
        <a:p>
          <a:endParaRPr lang="en-US"/>
        </a:p>
      </dgm:t>
    </dgm:pt>
    <dgm:pt modelId="{18B4B80B-19A6-420F-9900-881BD6602FCC}">
      <dgm:prSet phldrT="[Text]" custT="1"/>
      <dgm:spPr/>
      <dgm:t>
        <a:bodyPr/>
        <a:lstStyle/>
        <a:p>
          <a:r>
            <a:rPr lang="en-US" sz="1800" dirty="0" smtClean="0">
              <a:solidFill>
                <a:schemeClr val="tx2"/>
              </a:solidFill>
            </a:rPr>
            <a:t>Conditionally Content-Ready/Exempt from Developmental </a:t>
          </a:r>
          <a:endParaRPr lang="en-US" sz="1800" dirty="0">
            <a:solidFill>
              <a:schemeClr val="tx2"/>
            </a:solidFill>
          </a:endParaRPr>
        </a:p>
      </dgm:t>
    </dgm:pt>
    <dgm:pt modelId="{26483293-8503-4A89-A21E-E1CEB5DD903F}" type="parTrans" cxnId="{B2C908EA-13AB-4420-9D91-B488DEFA1500}">
      <dgm:prSet/>
      <dgm:spPr/>
      <dgm:t>
        <a:bodyPr/>
        <a:lstStyle/>
        <a:p>
          <a:endParaRPr lang="en-US"/>
        </a:p>
      </dgm:t>
    </dgm:pt>
    <dgm:pt modelId="{CF80A4C1-21CD-4B99-9B2C-B164FC029A3F}" type="sibTrans" cxnId="{B2C908EA-13AB-4420-9D91-B488DEFA1500}">
      <dgm:prSet/>
      <dgm:spPr/>
      <dgm:t>
        <a:bodyPr/>
        <a:lstStyle/>
        <a:p>
          <a:endParaRPr lang="en-US"/>
        </a:p>
      </dgm:t>
    </dgm:pt>
    <dgm:pt modelId="{3CCD8046-E040-420C-9E20-08878010A319}">
      <dgm:prSet phldrT="[Text]" custT="1"/>
      <dgm:spPr/>
      <dgm:t>
        <a:bodyPr/>
        <a:lstStyle/>
        <a:p>
          <a:r>
            <a:rPr lang="en-US" sz="1800" dirty="0" smtClean="0">
              <a:solidFill>
                <a:schemeClr val="tx2"/>
              </a:solidFill>
            </a:rPr>
            <a:t>In each state, K-12 and higher ed jointly develop Grade 12 requirements to earn exemption</a:t>
          </a:r>
          <a:endParaRPr lang="en-US" sz="1800" dirty="0">
            <a:solidFill>
              <a:schemeClr val="tx2"/>
            </a:solidFill>
          </a:endParaRPr>
        </a:p>
      </dgm:t>
    </dgm:pt>
    <dgm:pt modelId="{9645425A-D557-44F2-A539-248B7EA144D4}" type="parTrans" cxnId="{73F1D91E-1F8B-4BAA-8B86-417F8849B693}">
      <dgm:prSet/>
      <dgm:spPr/>
      <dgm:t>
        <a:bodyPr/>
        <a:lstStyle/>
        <a:p>
          <a:endParaRPr lang="en-US"/>
        </a:p>
      </dgm:t>
    </dgm:pt>
    <dgm:pt modelId="{B8CEC43A-D609-48CB-BBE6-6DF0A27C1D8B}" type="sibTrans" cxnId="{73F1D91E-1F8B-4BAA-8B86-417F8849B693}">
      <dgm:prSet/>
      <dgm:spPr/>
      <dgm:t>
        <a:bodyPr/>
        <a:lstStyle/>
        <a:p>
          <a:endParaRPr lang="en-US"/>
        </a:p>
      </dgm:t>
    </dgm:pt>
    <dgm:pt modelId="{FEA6BA3F-F72F-447E-BBB4-E0CA2F9F47B1}">
      <dgm:prSet phldrT="[Text]" custT="1"/>
      <dgm:spPr/>
      <dgm:t>
        <a:bodyPr/>
        <a:lstStyle/>
        <a:p>
          <a:r>
            <a:rPr lang="en-US" sz="4000" dirty="0" smtClean="0"/>
            <a:t>Level 4</a:t>
          </a:r>
          <a:endParaRPr lang="en-US" sz="4000" dirty="0"/>
        </a:p>
      </dgm:t>
    </dgm:pt>
    <dgm:pt modelId="{2102FB70-4045-4033-A805-6F0515154AF8}" type="parTrans" cxnId="{BCBB2E78-6E99-4D23-9AF3-F1B52DE9873B}">
      <dgm:prSet/>
      <dgm:spPr/>
      <dgm:t>
        <a:bodyPr/>
        <a:lstStyle/>
        <a:p>
          <a:endParaRPr lang="en-US"/>
        </a:p>
      </dgm:t>
    </dgm:pt>
    <dgm:pt modelId="{1CADBF90-7066-4C81-8B47-E245B16574AF}" type="sibTrans" cxnId="{BCBB2E78-6E99-4D23-9AF3-F1B52DE9873B}">
      <dgm:prSet/>
      <dgm:spPr/>
      <dgm:t>
        <a:bodyPr/>
        <a:lstStyle/>
        <a:p>
          <a:endParaRPr lang="en-US"/>
        </a:p>
      </dgm:t>
    </dgm:pt>
    <dgm:pt modelId="{D2FECF46-1AEC-4BD1-9480-8C8311E62693}">
      <dgm:prSet phldrT="[Text]" custT="1"/>
      <dgm:spPr/>
      <dgm:t>
        <a:bodyPr/>
        <a:lstStyle/>
        <a:p>
          <a:r>
            <a:rPr lang="en-US" sz="1800" dirty="0" smtClean="0">
              <a:solidFill>
                <a:schemeClr val="tx2"/>
              </a:solidFill>
            </a:rPr>
            <a:t>Content-Ready/Exempt from Developmental</a:t>
          </a:r>
          <a:endParaRPr lang="en-US" sz="1800" dirty="0">
            <a:solidFill>
              <a:schemeClr val="tx2"/>
            </a:solidFill>
          </a:endParaRPr>
        </a:p>
      </dgm:t>
    </dgm:pt>
    <dgm:pt modelId="{BA7C1EC2-52EE-4B58-A002-BBEC2821158C}" type="parTrans" cxnId="{5EECF309-7E9B-4C27-A0F1-D0C86BC474C2}">
      <dgm:prSet/>
      <dgm:spPr/>
      <dgm:t>
        <a:bodyPr/>
        <a:lstStyle/>
        <a:p>
          <a:endParaRPr lang="en-US"/>
        </a:p>
      </dgm:t>
    </dgm:pt>
    <dgm:pt modelId="{0A3D8BEF-C243-4C6D-8428-EC844C7ED60A}" type="sibTrans" cxnId="{5EECF309-7E9B-4C27-A0F1-D0C86BC474C2}">
      <dgm:prSet/>
      <dgm:spPr/>
      <dgm:t>
        <a:bodyPr/>
        <a:lstStyle/>
        <a:p>
          <a:endParaRPr lang="en-US"/>
        </a:p>
      </dgm:t>
    </dgm:pt>
    <dgm:pt modelId="{17B5582C-B9F3-4ECE-95D6-41E00547D0C2}">
      <dgm:prSet phldrT="[Text]" custT="1"/>
      <dgm:spPr/>
      <dgm:t>
        <a:bodyPr/>
        <a:lstStyle/>
        <a:p>
          <a:r>
            <a:rPr lang="en-US" sz="1800" dirty="0" smtClean="0">
              <a:solidFill>
                <a:schemeClr val="tx2"/>
              </a:solidFill>
            </a:rPr>
            <a:t>In each state, K-12 and higher education may jointly set Grade 12 requirements to retain exemption</a:t>
          </a:r>
          <a:endParaRPr lang="en-US" sz="1800" dirty="0">
            <a:solidFill>
              <a:schemeClr val="tx2"/>
            </a:solidFill>
          </a:endParaRPr>
        </a:p>
      </dgm:t>
    </dgm:pt>
    <dgm:pt modelId="{5D6DB025-F87E-44DB-924F-53C701274E3D}" type="parTrans" cxnId="{287F6429-0564-4834-AEF8-A6559DABE65B}">
      <dgm:prSet/>
      <dgm:spPr/>
      <dgm:t>
        <a:bodyPr/>
        <a:lstStyle/>
        <a:p>
          <a:endParaRPr lang="en-US"/>
        </a:p>
      </dgm:t>
    </dgm:pt>
    <dgm:pt modelId="{47F6A8A1-396D-45EA-BEE6-C08434427D2B}" type="sibTrans" cxnId="{287F6429-0564-4834-AEF8-A6559DABE65B}">
      <dgm:prSet/>
      <dgm:spPr/>
      <dgm:t>
        <a:bodyPr/>
        <a:lstStyle/>
        <a:p>
          <a:endParaRPr lang="en-US"/>
        </a:p>
      </dgm:t>
    </dgm:pt>
    <dgm:pt modelId="{A817DC6C-AC30-4031-AC9B-36A074187131}" type="pres">
      <dgm:prSet presAssocID="{51E02B97-097E-41B2-B990-D49E9BB5A387}" presName="Name0" presStyleCnt="0">
        <dgm:presLayoutVars>
          <dgm:dir/>
          <dgm:animLvl val="lvl"/>
          <dgm:resizeHandles val="exact"/>
        </dgm:presLayoutVars>
      </dgm:prSet>
      <dgm:spPr/>
      <dgm:t>
        <a:bodyPr/>
        <a:lstStyle/>
        <a:p>
          <a:endParaRPr lang="en-US"/>
        </a:p>
      </dgm:t>
    </dgm:pt>
    <dgm:pt modelId="{3A328E25-EC56-45BD-9B06-9E4D28C39305}" type="pres">
      <dgm:prSet presAssocID="{D6E2D1CC-1183-4971-B574-7838BDAB819E}" presName="linNode" presStyleCnt="0"/>
      <dgm:spPr/>
    </dgm:pt>
    <dgm:pt modelId="{D35065F3-6C28-483B-A672-5C5616D37FEF}" type="pres">
      <dgm:prSet presAssocID="{D6E2D1CC-1183-4971-B574-7838BDAB819E}" presName="parentText" presStyleLbl="node1" presStyleIdx="0" presStyleCnt="4" custScaleX="67509">
        <dgm:presLayoutVars>
          <dgm:chMax val="1"/>
          <dgm:bulletEnabled val="1"/>
        </dgm:presLayoutVars>
      </dgm:prSet>
      <dgm:spPr/>
      <dgm:t>
        <a:bodyPr/>
        <a:lstStyle/>
        <a:p>
          <a:endParaRPr lang="en-US"/>
        </a:p>
      </dgm:t>
    </dgm:pt>
    <dgm:pt modelId="{BEBD3FC7-0426-4301-B50C-5AEE9A220757}" type="pres">
      <dgm:prSet presAssocID="{D6E2D1CC-1183-4971-B574-7838BDAB819E}" presName="descendantText" presStyleLbl="alignAccFollowNode1" presStyleIdx="0" presStyleCnt="4" custScaleX="119322">
        <dgm:presLayoutVars>
          <dgm:bulletEnabled val="1"/>
        </dgm:presLayoutVars>
      </dgm:prSet>
      <dgm:spPr/>
      <dgm:t>
        <a:bodyPr/>
        <a:lstStyle/>
        <a:p>
          <a:endParaRPr lang="en-US"/>
        </a:p>
      </dgm:t>
    </dgm:pt>
    <dgm:pt modelId="{244C0C8A-8247-48F6-BE44-0E72AAB106EB}" type="pres">
      <dgm:prSet presAssocID="{A5427472-8922-4834-B84C-64DFA6A4FCE2}" presName="sp" presStyleCnt="0"/>
      <dgm:spPr/>
    </dgm:pt>
    <dgm:pt modelId="{33F94893-4A5E-4AFC-9794-9E8D9380BD72}" type="pres">
      <dgm:prSet presAssocID="{A41F9B82-9301-49B8-AD85-086BD43DFB55}" presName="linNode" presStyleCnt="0"/>
      <dgm:spPr/>
    </dgm:pt>
    <dgm:pt modelId="{964E23FD-5977-48D3-BDF9-4D2D8FC90CB7}" type="pres">
      <dgm:prSet presAssocID="{A41F9B82-9301-49B8-AD85-086BD43DFB55}" presName="parentText" presStyleLbl="node1" presStyleIdx="1" presStyleCnt="4" custScaleX="69763">
        <dgm:presLayoutVars>
          <dgm:chMax val="1"/>
          <dgm:bulletEnabled val="1"/>
        </dgm:presLayoutVars>
      </dgm:prSet>
      <dgm:spPr/>
      <dgm:t>
        <a:bodyPr/>
        <a:lstStyle/>
        <a:p>
          <a:endParaRPr lang="en-US"/>
        </a:p>
      </dgm:t>
    </dgm:pt>
    <dgm:pt modelId="{DDAEF137-DCBA-4FFC-8D9A-7F6BCDA17C9F}" type="pres">
      <dgm:prSet presAssocID="{A41F9B82-9301-49B8-AD85-086BD43DFB55}" presName="descendantText" presStyleLbl="alignAccFollowNode1" presStyleIdx="1" presStyleCnt="4" custScaleX="121041" custLinFactNeighborX="6432" custLinFactNeighborY="-4334">
        <dgm:presLayoutVars>
          <dgm:bulletEnabled val="1"/>
        </dgm:presLayoutVars>
      </dgm:prSet>
      <dgm:spPr/>
      <dgm:t>
        <a:bodyPr/>
        <a:lstStyle/>
        <a:p>
          <a:endParaRPr lang="en-US"/>
        </a:p>
      </dgm:t>
    </dgm:pt>
    <dgm:pt modelId="{F866387C-1551-4493-8B7F-AA2135433AB0}" type="pres">
      <dgm:prSet presAssocID="{020A5A95-1546-493E-88E3-4107889DD826}" presName="sp" presStyleCnt="0"/>
      <dgm:spPr/>
    </dgm:pt>
    <dgm:pt modelId="{B9187D5B-D3CC-4E29-A4F6-61E05E27CCD7}" type="pres">
      <dgm:prSet presAssocID="{27449EB9-BE9B-42FA-8589-D4DB20B4C4F0}" presName="linNode" presStyleCnt="0"/>
      <dgm:spPr/>
    </dgm:pt>
    <dgm:pt modelId="{AC425A16-1ECC-4A6A-B0F8-A757011C5071}" type="pres">
      <dgm:prSet presAssocID="{27449EB9-BE9B-42FA-8589-D4DB20B4C4F0}" presName="parentText" presStyleLbl="node1" presStyleIdx="2" presStyleCnt="4" custScaleX="72549">
        <dgm:presLayoutVars>
          <dgm:chMax val="1"/>
          <dgm:bulletEnabled val="1"/>
        </dgm:presLayoutVars>
      </dgm:prSet>
      <dgm:spPr/>
      <dgm:t>
        <a:bodyPr/>
        <a:lstStyle/>
        <a:p>
          <a:endParaRPr lang="en-US"/>
        </a:p>
      </dgm:t>
    </dgm:pt>
    <dgm:pt modelId="{29D0DFCE-F501-4E37-B29F-4B592454FE21}" type="pres">
      <dgm:prSet presAssocID="{27449EB9-BE9B-42FA-8589-D4DB20B4C4F0}" presName="descendantText" presStyleLbl="alignAccFollowNode1" presStyleIdx="2" presStyleCnt="4" custScaleX="122770">
        <dgm:presLayoutVars>
          <dgm:bulletEnabled val="1"/>
        </dgm:presLayoutVars>
      </dgm:prSet>
      <dgm:spPr/>
      <dgm:t>
        <a:bodyPr/>
        <a:lstStyle/>
        <a:p>
          <a:endParaRPr lang="en-US"/>
        </a:p>
      </dgm:t>
    </dgm:pt>
    <dgm:pt modelId="{94980FAD-38E6-4118-A2D1-356C26C6C49C}" type="pres">
      <dgm:prSet presAssocID="{CE01F370-8800-4272-8D70-1619B548D2E2}" presName="sp" presStyleCnt="0"/>
      <dgm:spPr/>
    </dgm:pt>
    <dgm:pt modelId="{F5CE6BCE-EB3D-44EA-B953-4911D00FED2B}" type="pres">
      <dgm:prSet presAssocID="{FEA6BA3F-F72F-447E-BBB4-E0CA2F9F47B1}" presName="linNode" presStyleCnt="0"/>
      <dgm:spPr/>
    </dgm:pt>
    <dgm:pt modelId="{07828514-2D2A-4E73-8FF8-90B4170C3C24}" type="pres">
      <dgm:prSet presAssocID="{FEA6BA3F-F72F-447E-BBB4-E0CA2F9F47B1}" presName="parentText" presStyleLbl="node1" presStyleIdx="3" presStyleCnt="4" custScaleX="82780">
        <dgm:presLayoutVars>
          <dgm:chMax val="1"/>
          <dgm:bulletEnabled val="1"/>
        </dgm:presLayoutVars>
      </dgm:prSet>
      <dgm:spPr/>
      <dgm:t>
        <a:bodyPr/>
        <a:lstStyle/>
        <a:p>
          <a:endParaRPr lang="en-US"/>
        </a:p>
      </dgm:t>
    </dgm:pt>
    <dgm:pt modelId="{BFA25E8B-1744-4FFE-8AA3-B8A3950FC8FC}" type="pres">
      <dgm:prSet presAssocID="{FEA6BA3F-F72F-447E-BBB4-E0CA2F9F47B1}" presName="descendantText" presStyleLbl="alignAccFollowNode1" presStyleIdx="3" presStyleCnt="4" custScaleX="145481" custLinFactNeighborX="2765">
        <dgm:presLayoutVars>
          <dgm:bulletEnabled val="1"/>
        </dgm:presLayoutVars>
      </dgm:prSet>
      <dgm:spPr/>
      <dgm:t>
        <a:bodyPr/>
        <a:lstStyle/>
        <a:p>
          <a:endParaRPr lang="en-US"/>
        </a:p>
      </dgm:t>
    </dgm:pt>
  </dgm:ptLst>
  <dgm:cxnLst>
    <dgm:cxn modelId="{E94A9797-C77C-4540-BF56-46B83DEF8B04}" type="presOf" srcId="{17B5582C-B9F3-4ECE-95D6-41E00547D0C2}" destId="{BFA25E8B-1744-4FFE-8AA3-B8A3950FC8FC}" srcOrd="0" destOrd="1" presId="urn:microsoft.com/office/officeart/2005/8/layout/vList5"/>
    <dgm:cxn modelId="{8D2265CF-69F0-4B44-9C21-90552F22592B}" srcId="{51E02B97-097E-41B2-B990-D49E9BB5A387}" destId="{D6E2D1CC-1183-4971-B574-7838BDAB819E}" srcOrd="0" destOrd="0" parTransId="{4EACB217-490B-47BA-9D39-872BC718BC14}" sibTransId="{A5427472-8922-4834-B84C-64DFA6A4FCE2}"/>
    <dgm:cxn modelId="{93C4F1BC-DCC5-6C46-A08A-71F747BEDF3C}" type="presOf" srcId="{D2FECF46-1AEC-4BD1-9480-8C8311E62693}" destId="{BFA25E8B-1744-4FFE-8AA3-B8A3950FC8FC}" srcOrd="0" destOrd="0" presId="urn:microsoft.com/office/officeart/2005/8/layout/vList5"/>
    <dgm:cxn modelId="{BCBB2E78-6E99-4D23-9AF3-F1B52DE9873B}" srcId="{51E02B97-097E-41B2-B990-D49E9BB5A387}" destId="{FEA6BA3F-F72F-447E-BBB4-E0CA2F9F47B1}" srcOrd="3" destOrd="0" parTransId="{2102FB70-4045-4033-A805-6F0515154AF8}" sibTransId="{1CADBF90-7066-4C81-8B47-E245B16574AF}"/>
    <dgm:cxn modelId="{DDBF8571-905C-4869-AAFE-9FF80CAEABB5}" srcId="{51E02B97-097E-41B2-B990-D49E9BB5A387}" destId="{27449EB9-BE9B-42FA-8589-D4DB20B4C4F0}" srcOrd="2" destOrd="0" parTransId="{352E644C-89E8-42E5-A401-AC9D73F0581E}" sibTransId="{CE01F370-8800-4272-8D70-1619B548D2E2}"/>
    <dgm:cxn modelId="{AA4C65EA-03E7-FD43-91F9-A10CD3F6C291}" type="presOf" srcId="{D283E5DA-530A-4403-B723-D1065297DB30}" destId="{DDAEF137-DCBA-4FFC-8D9A-7F6BCDA17C9F}" srcOrd="0" destOrd="1" presId="urn:microsoft.com/office/officeart/2005/8/layout/vList5"/>
    <dgm:cxn modelId="{B0FFFB51-724F-4123-8AD0-A02FF1E8D7BA}" srcId="{D6E2D1CC-1183-4971-B574-7838BDAB819E}" destId="{6836B562-2653-47A1-9253-374AC186413B}" srcOrd="0" destOrd="0" parTransId="{9E93BF97-8088-4087-8E40-24502A637F47}" sibTransId="{52506441-3C05-4993-84F6-3AC846CC51DC}"/>
    <dgm:cxn modelId="{E2E46C03-1933-F847-B1D8-479A7D988C7A}" type="presOf" srcId="{D6E85F20-CD06-4883-897B-7C6E5F745252}" destId="{BEBD3FC7-0426-4301-B50C-5AEE9A220757}" srcOrd="0" destOrd="1" presId="urn:microsoft.com/office/officeart/2005/8/layout/vList5"/>
    <dgm:cxn modelId="{BE94DDDF-7CE5-AE4F-875B-23FB6460AF8C}" type="presOf" srcId="{D6E2D1CC-1183-4971-B574-7838BDAB819E}" destId="{D35065F3-6C28-483B-A672-5C5616D37FEF}" srcOrd="0" destOrd="0" presId="urn:microsoft.com/office/officeart/2005/8/layout/vList5"/>
    <dgm:cxn modelId="{5EECF309-7E9B-4C27-A0F1-D0C86BC474C2}" srcId="{FEA6BA3F-F72F-447E-BBB4-E0CA2F9F47B1}" destId="{D2FECF46-1AEC-4BD1-9480-8C8311E62693}" srcOrd="0" destOrd="0" parTransId="{BA7C1EC2-52EE-4B58-A002-BBEC2821158C}" sibTransId="{0A3D8BEF-C243-4C6D-8428-EC844C7ED60A}"/>
    <dgm:cxn modelId="{F03EEBB5-16C8-457E-B1E0-98632E9B45D9}" srcId="{D6E2D1CC-1183-4971-B574-7838BDAB819E}" destId="{D6E85F20-CD06-4883-897B-7C6E5F745252}" srcOrd="1" destOrd="0" parTransId="{505961B2-CAC9-49B2-A049-8F717A8AFFFD}" sibTransId="{E3B1340F-DF87-4EA4-B677-2B71F2B9F38D}"/>
    <dgm:cxn modelId="{21703D83-D306-7C4A-8587-58946BCD2E27}" type="presOf" srcId="{18B4B80B-19A6-420F-9900-881BD6602FCC}" destId="{29D0DFCE-F501-4E37-B29F-4B592454FE21}" srcOrd="0" destOrd="0" presId="urn:microsoft.com/office/officeart/2005/8/layout/vList5"/>
    <dgm:cxn modelId="{252A6639-2F2F-ED4E-8633-EC96EE485FFA}" type="presOf" srcId="{A41F9B82-9301-49B8-AD85-086BD43DFB55}" destId="{964E23FD-5977-48D3-BDF9-4D2D8FC90CB7}" srcOrd="0" destOrd="0" presId="urn:microsoft.com/office/officeart/2005/8/layout/vList5"/>
    <dgm:cxn modelId="{90854BED-DE70-034C-8067-E39E3BDC1049}" type="presOf" srcId="{6836B562-2653-47A1-9253-374AC186413B}" destId="{BEBD3FC7-0426-4301-B50C-5AEE9A220757}" srcOrd="0" destOrd="0" presId="urn:microsoft.com/office/officeart/2005/8/layout/vList5"/>
    <dgm:cxn modelId="{73F1D91E-1F8B-4BAA-8B86-417F8849B693}" srcId="{27449EB9-BE9B-42FA-8589-D4DB20B4C4F0}" destId="{3CCD8046-E040-420C-9E20-08878010A319}" srcOrd="1" destOrd="0" parTransId="{9645425A-D557-44F2-A539-248B7EA144D4}" sibTransId="{B8CEC43A-D609-48CB-BBE6-6DF0A27C1D8B}"/>
    <dgm:cxn modelId="{B2C908EA-13AB-4420-9D91-B488DEFA1500}" srcId="{27449EB9-BE9B-42FA-8589-D4DB20B4C4F0}" destId="{18B4B80B-19A6-420F-9900-881BD6602FCC}" srcOrd="0" destOrd="0" parTransId="{26483293-8503-4A89-A21E-E1CEB5DD903F}" sibTransId="{CF80A4C1-21CD-4B99-9B2C-B164FC029A3F}"/>
    <dgm:cxn modelId="{70320732-E586-6A43-B9E0-D61BF8673FD7}" type="presOf" srcId="{1594CE3D-F537-434C-A9A4-EC8ECB476074}" destId="{DDAEF137-DCBA-4FFC-8D9A-7F6BCDA17C9F}" srcOrd="0" destOrd="0" presId="urn:microsoft.com/office/officeart/2005/8/layout/vList5"/>
    <dgm:cxn modelId="{0130C1E7-87FA-4A8E-9FDE-5CAAD348E573}" srcId="{51E02B97-097E-41B2-B990-D49E9BB5A387}" destId="{A41F9B82-9301-49B8-AD85-086BD43DFB55}" srcOrd="1" destOrd="0" parTransId="{780E694C-689A-4C2B-B660-6AF903C59001}" sibTransId="{020A5A95-1546-493E-88E3-4107889DD826}"/>
    <dgm:cxn modelId="{287F6429-0564-4834-AEF8-A6559DABE65B}" srcId="{FEA6BA3F-F72F-447E-BBB4-E0CA2F9F47B1}" destId="{17B5582C-B9F3-4ECE-95D6-41E00547D0C2}" srcOrd="1" destOrd="0" parTransId="{5D6DB025-F87E-44DB-924F-53C701274E3D}" sibTransId="{47F6A8A1-396D-45EA-BEE6-C08434427D2B}"/>
    <dgm:cxn modelId="{6F9433D7-69D4-874B-A540-254CB433E788}" type="presOf" srcId="{27449EB9-BE9B-42FA-8589-D4DB20B4C4F0}" destId="{AC425A16-1ECC-4A6A-B0F8-A757011C5071}" srcOrd="0" destOrd="0" presId="urn:microsoft.com/office/officeart/2005/8/layout/vList5"/>
    <dgm:cxn modelId="{FD817EF6-9E3D-954E-9944-3039452E1169}" type="presOf" srcId="{FEA6BA3F-F72F-447E-BBB4-E0CA2F9F47B1}" destId="{07828514-2D2A-4E73-8FF8-90B4170C3C24}" srcOrd="0" destOrd="0" presId="urn:microsoft.com/office/officeart/2005/8/layout/vList5"/>
    <dgm:cxn modelId="{0DA5DC85-7282-1644-B93F-48EF225E8964}" type="presOf" srcId="{3CCD8046-E040-420C-9E20-08878010A319}" destId="{29D0DFCE-F501-4E37-B29F-4B592454FE21}" srcOrd="0" destOrd="1" presId="urn:microsoft.com/office/officeart/2005/8/layout/vList5"/>
    <dgm:cxn modelId="{61F64331-62B1-4AD1-A44A-AF16ECC476CC}" srcId="{A41F9B82-9301-49B8-AD85-086BD43DFB55}" destId="{D283E5DA-530A-4403-B723-D1065297DB30}" srcOrd="1" destOrd="0" parTransId="{07C277DD-DC37-467D-BB2E-498BCC3A5201}" sibTransId="{C1AEF8DB-92AB-4A39-90E9-09356D5A6F28}"/>
    <dgm:cxn modelId="{8FF59E05-D90C-1142-90B5-578AFC838C0E}" type="presOf" srcId="{51E02B97-097E-41B2-B990-D49E9BB5A387}" destId="{A817DC6C-AC30-4031-AC9B-36A074187131}" srcOrd="0" destOrd="0" presId="urn:microsoft.com/office/officeart/2005/8/layout/vList5"/>
    <dgm:cxn modelId="{263B8F33-3B59-4C8C-828C-6B3E760729A5}" srcId="{A41F9B82-9301-49B8-AD85-086BD43DFB55}" destId="{1594CE3D-F537-434C-A9A4-EC8ECB476074}" srcOrd="0" destOrd="0" parTransId="{8F8E01D3-1B25-4BA8-931C-FC64C02D5254}" sibTransId="{C2EDD2F0-82E3-43CE-A447-4946D088D151}"/>
    <dgm:cxn modelId="{D13F8291-55F2-2349-963C-BCA392AC1E91}" type="presParOf" srcId="{A817DC6C-AC30-4031-AC9B-36A074187131}" destId="{3A328E25-EC56-45BD-9B06-9E4D28C39305}" srcOrd="0" destOrd="0" presId="urn:microsoft.com/office/officeart/2005/8/layout/vList5"/>
    <dgm:cxn modelId="{A4FDC98F-E6E1-124A-8FEC-944487C4AB1C}" type="presParOf" srcId="{3A328E25-EC56-45BD-9B06-9E4D28C39305}" destId="{D35065F3-6C28-483B-A672-5C5616D37FEF}" srcOrd="0" destOrd="0" presId="urn:microsoft.com/office/officeart/2005/8/layout/vList5"/>
    <dgm:cxn modelId="{35F95741-C128-FC43-B876-456EA1A0BDFC}" type="presParOf" srcId="{3A328E25-EC56-45BD-9B06-9E4D28C39305}" destId="{BEBD3FC7-0426-4301-B50C-5AEE9A220757}" srcOrd="1" destOrd="0" presId="urn:microsoft.com/office/officeart/2005/8/layout/vList5"/>
    <dgm:cxn modelId="{3B8AAE95-4FCB-9E4D-A654-F3E0514CB589}" type="presParOf" srcId="{A817DC6C-AC30-4031-AC9B-36A074187131}" destId="{244C0C8A-8247-48F6-BE44-0E72AAB106EB}" srcOrd="1" destOrd="0" presId="urn:microsoft.com/office/officeart/2005/8/layout/vList5"/>
    <dgm:cxn modelId="{079E7627-BC80-D046-8017-48C8BB23E1E1}" type="presParOf" srcId="{A817DC6C-AC30-4031-AC9B-36A074187131}" destId="{33F94893-4A5E-4AFC-9794-9E8D9380BD72}" srcOrd="2" destOrd="0" presId="urn:microsoft.com/office/officeart/2005/8/layout/vList5"/>
    <dgm:cxn modelId="{B06446D0-2689-D848-A313-152E70C4C853}" type="presParOf" srcId="{33F94893-4A5E-4AFC-9794-9E8D9380BD72}" destId="{964E23FD-5977-48D3-BDF9-4D2D8FC90CB7}" srcOrd="0" destOrd="0" presId="urn:microsoft.com/office/officeart/2005/8/layout/vList5"/>
    <dgm:cxn modelId="{F959F799-2B6D-EE43-B368-C3A58175760B}" type="presParOf" srcId="{33F94893-4A5E-4AFC-9794-9E8D9380BD72}" destId="{DDAEF137-DCBA-4FFC-8D9A-7F6BCDA17C9F}" srcOrd="1" destOrd="0" presId="urn:microsoft.com/office/officeart/2005/8/layout/vList5"/>
    <dgm:cxn modelId="{EADFCC2F-A3DC-2145-8E15-8C7010C6B19E}" type="presParOf" srcId="{A817DC6C-AC30-4031-AC9B-36A074187131}" destId="{F866387C-1551-4493-8B7F-AA2135433AB0}" srcOrd="3" destOrd="0" presId="urn:microsoft.com/office/officeart/2005/8/layout/vList5"/>
    <dgm:cxn modelId="{C8A2036C-38AF-1A41-A386-BE802D291C40}" type="presParOf" srcId="{A817DC6C-AC30-4031-AC9B-36A074187131}" destId="{B9187D5B-D3CC-4E29-A4F6-61E05E27CCD7}" srcOrd="4" destOrd="0" presId="urn:microsoft.com/office/officeart/2005/8/layout/vList5"/>
    <dgm:cxn modelId="{50868A45-7A0D-BC40-8E90-4BC6C3370CF2}" type="presParOf" srcId="{B9187D5B-D3CC-4E29-A4F6-61E05E27CCD7}" destId="{AC425A16-1ECC-4A6A-B0F8-A757011C5071}" srcOrd="0" destOrd="0" presId="urn:microsoft.com/office/officeart/2005/8/layout/vList5"/>
    <dgm:cxn modelId="{222354DB-2BD5-CB4B-8829-02063E667EC3}" type="presParOf" srcId="{B9187D5B-D3CC-4E29-A4F6-61E05E27CCD7}" destId="{29D0DFCE-F501-4E37-B29F-4B592454FE21}" srcOrd="1" destOrd="0" presId="urn:microsoft.com/office/officeart/2005/8/layout/vList5"/>
    <dgm:cxn modelId="{12336BB2-38FD-9843-9EBC-E47A1BF45BF8}" type="presParOf" srcId="{A817DC6C-AC30-4031-AC9B-36A074187131}" destId="{94980FAD-38E6-4118-A2D1-356C26C6C49C}" srcOrd="5" destOrd="0" presId="urn:microsoft.com/office/officeart/2005/8/layout/vList5"/>
    <dgm:cxn modelId="{9F43FD9F-7276-7944-9301-BDD99C255AD3}" type="presParOf" srcId="{A817DC6C-AC30-4031-AC9B-36A074187131}" destId="{F5CE6BCE-EB3D-44EA-B953-4911D00FED2B}" srcOrd="6" destOrd="0" presId="urn:microsoft.com/office/officeart/2005/8/layout/vList5"/>
    <dgm:cxn modelId="{D6D0AE69-254D-A846-9928-CD5E1A71FE64}" type="presParOf" srcId="{F5CE6BCE-EB3D-44EA-B953-4911D00FED2B}" destId="{07828514-2D2A-4E73-8FF8-90B4170C3C24}" srcOrd="0" destOrd="0" presId="urn:microsoft.com/office/officeart/2005/8/layout/vList5"/>
    <dgm:cxn modelId="{DA92BC5E-6CD8-E045-93C5-CC96EA67B646}" type="presParOf" srcId="{F5CE6BCE-EB3D-44EA-B953-4911D00FED2B}" destId="{BFA25E8B-1744-4FFE-8AA3-B8A3950FC8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9FD72-5C60-48E0-ADD7-4BC73916AA0C}" type="doc">
      <dgm:prSet loTypeId="urn:microsoft.com/office/officeart/2005/8/layout/vList3#6" loCatId="list" qsTypeId="urn:microsoft.com/office/officeart/2005/8/quickstyle/simple1" qsCatId="simple" csTypeId="urn:microsoft.com/office/officeart/2005/8/colors/accent1_2" csCatId="accent1" phldr="1"/>
      <dgm:spPr/>
    </dgm:pt>
    <dgm:pt modelId="{4AD29995-E92B-4E99-9AE0-38DA2E562409}">
      <dgm:prSet phldrT="[Text]" custT="1"/>
      <dgm:spPr/>
      <dgm:t>
        <a:bodyPr/>
        <a:lstStyle/>
        <a:p>
          <a:pPr marL="0" indent="0"/>
          <a:r>
            <a:rPr lang="en-US" sz="1800" dirty="0" smtClean="0"/>
            <a:t>Maria earns Level 4 on the math assessment. She wants to take Calculus in college so she will take pre-calculus as a senior and may take a placement test  when she arrives at college. </a:t>
          </a:r>
          <a:endParaRPr lang="en-US" sz="1800" dirty="0"/>
        </a:p>
      </dgm:t>
    </dgm:pt>
    <dgm:pt modelId="{CFA7C3D8-B0C7-436F-9738-C243F33C83FF}" type="parTrans" cxnId="{4183697A-ACC0-4861-BCC6-1DCAD5315D28}">
      <dgm:prSet/>
      <dgm:spPr/>
      <dgm:t>
        <a:bodyPr/>
        <a:lstStyle/>
        <a:p>
          <a:endParaRPr lang="en-US"/>
        </a:p>
      </dgm:t>
    </dgm:pt>
    <dgm:pt modelId="{CAD108F3-B7FD-424D-A9CD-E4032B396EA7}" type="sibTrans" cxnId="{4183697A-ACC0-4861-BCC6-1DCAD5315D28}">
      <dgm:prSet/>
      <dgm:spPr/>
      <dgm:t>
        <a:bodyPr/>
        <a:lstStyle/>
        <a:p>
          <a:endParaRPr lang="en-US"/>
        </a:p>
      </dgm:t>
    </dgm:pt>
    <dgm:pt modelId="{F050519B-77C4-4DB1-B7E9-1173F4E8BBAE}">
      <dgm:prSet phldrT="[Text]" custT="1"/>
      <dgm:spPr/>
      <dgm:t>
        <a:bodyPr/>
        <a:lstStyle/>
        <a:p>
          <a:r>
            <a:rPr lang="en-US" sz="1800" dirty="0" smtClean="0"/>
            <a:t>Jason earns Level 3 on the math assessment.  To be exempt from developmental courses, he has to take Statistics or Trigonometry in Grade 12 and earn a grade of B or better.</a:t>
          </a:r>
          <a:endParaRPr lang="en-US" sz="1800" dirty="0"/>
        </a:p>
      </dgm:t>
    </dgm:pt>
    <dgm:pt modelId="{B3457872-E175-4540-968C-D1C4A81FE886}" type="parTrans" cxnId="{45BA8DA8-EE06-4333-A724-66181354E159}">
      <dgm:prSet/>
      <dgm:spPr/>
      <dgm:t>
        <a:bodyPr/>
        <a:lstStyle/>
        <a:p>
          <a:endParaRPr lang="en-US"/>
        </a:p>
      </dgm:t>
    </dgm:pt>
    <dgm:pt modelId="{DA02E64F-AB5F-470D-AC79-B8966FCD72D5}" type="sibTrans" cxnId="{45BA8DA8-EE06-4333-A724-66181354E159}">
      <dgm:prSet/>
      <dgm:spPr/>
      <dgm:t>
        <a:bodyPr/>
        <a:lstStyle/>
        <a:p>
          <a:endParaRPr lang="en-US"/>
        </a:p>
      </dgm:t>
    </dgm:pt>
    <dgm:pt modelId="{61FF1D7D-A3FF-440D-8004-0E730B922D0B}">
      <dgm:prSet phldrT="[Text]" custT="1"/>
      <dgm:spPr/>
      <dgm:t>
        <a:bodyPr/>
        <a:lstStyle/>
        <a:p>
          <a:r>
            <a:rPr lang="en-US" sz="1800" dirty="0" smtClean="0"/>
            <a:t>Kathy earns Level 2 on the math assessment.  Her high school offers her an intensive math course with the local community college.  Near the end of Grade 12, she will either retake the Smarter Balanced exam or a take a college placement test. </a:t>
          </a:r>
          <a:endParaRPr lang="en-US" sz="1800" dirty="0"/>
        </a:p>
      </dgm:t>
    </dgm:pt>
    <dgm:pt modelId="{DD9E23BA-0B0D-446A-911A-F5A2BA456B6F}" type="parTrans" cxnId="{6404C150-7509-4932-BFC4-2A27207FF885}">
      <dgm:prSet/>
      <dgm:spPr/>
      <dgm:t>
        <a:bodyPr/>
        <a:lstStyle/>
        <a:p>
          <a:endParaRPr lang="en-US"/>
        </a:p>
      </dgm:t>
    </dgm:pt>
    <dgm:pt modelId="{09333B14-4D21-4E79-82B0-ED844F56AACE}" type="sibTrans" cxnId="{6404C150-7509-4932-BFC4-2A27207FF885}">
      <dgm:prSet/>
      <dgm:spPr/>
      <dgm:t>
        <a:bodyPr/>
        <a:lstStyle/>
        <a:p>
          <a:endParaRPr lang="en-US"/>
        </a:p>
      </dgm:t>
    </dgm:pt>
    <dgm:pt modelId="{CED20987-56BE-43C7-BC6A-B8C76C6A0BD1}" type="pres">
      <dgm:prSet presAssocID="{1099FD72-5C60-48E0-ADD7-4BC73916AA0C}" presName="linearFlow" presStyleCnt="0">
        <dgm:presLayoutVars>
          <dgm:dir/>
          <dgm:resizeHandles val="exact"/>
        </dgm:presLayoutVars>
      </dgm:prSet>
      <dgm:spPr/>
    </dgm:pt>
    <dgm:pt modelId="{F0BE7881-D6AD-4CBF-8459-2010D3E8E1C9}" type="pres">
      <dgm:prSet presAssocID="{4AD29995-E92B-4E99-9AE0-38DA2E562409}" presName="composite" presStyleCnt="0"/>
      <dgm:spPr/>
    </dgm:pt>
    <dgm:pt modelId="{FE0B7274-1A8A-43FA-91A7-8D6FB3267BF7}" type="pres">
      <dgm:prSet presAssocID="{4AD29995-E92B-4E99-9AE0-38DA2E562409}" presName="imgShp" presStyleLbl="fgImgPlace1" presStyleIdx="0" presStyleCnt="3" custLinFactNeighborX="-99351" custLinFactNeighborY="-48"/>
      <dgm:spPr>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dgm:spPr>
    </dgm:pt>
    <dgm:pt modelId="{843614A8-EFB0-4F2F-823F-DCABBB0A042D}" type="pres">
      <dgm:prSet presAssocID="{4AD29995-E92B-4E99-9AE0-38DA2E562409}" presName="txShp" presStyleLbl="node1" presStyleIdx="0" presStyleCnt="3" custScaleX="124863" custLinFactNeighborX="9521">
        <dgm:presLayoutVars>
          <dgm:bulletEnabled val="1"/>
        </dgm:presLayoutVars>
      </dgm:prSet>
      <dgm:spPr/>
      <dgm:t>
        <a:bodyPr/>
        <a:lstStyle/>
        <a:p>
          <a:endParaRPr lang="en-US"/>
        </a:p>
      </dgm:t>
    </dgm:pt>
    <dgm:pt modelId="{54EE655B-1880-421E-9121-36AACF1D69CF}" type="pres">
      <dgm:prSet presAssocID="{CAD108F3-B7FD-424D-A9CD-E4032B396EA7}" presName="spacing" presStyleCnt="0"/>
      <dgm:spPr/>
    </dgm:pt>
    <dgm:pt modelId="{38F9D8C3-51B0-4E84-B8F9-F0E0D92E24C6}" type="pres">
      <dgm:prSet presAssocID="{F050519B-77C4-4DB1-B7E9-1173F4E8BBAE}" presName="composite" presStyleCnt="0"/>
      <dgm:spPr/>
    </dgm:pt>
    <dgm:pt modelId="{03E64610-7BB6-4309-82AE-1ECAA3512783}" type="pres">
      <dgm:prSet presAssocID="{F050519B-77C4-4DB1-B7E9-1173F4E8BBAE}" presName="imgShp" presStyleLbl="fgImgPlace1" presStyleIdx="1" presStyleCnt="3" custLinFactNeighborX="-55280" custLinFactNeighborY="-3093"/>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849D9424-8985-4DEB-9038-33A63237010C}" type="pres">
      <dgm:prSet presAssocID="{F050519B-77C4-4DB1-B7E9-1173F4E8BBAE}" presName="txShp" presStyleLbl="node1" presStyleIdx="1" presStyleCnt="3" custScaleX="124862" custLinFactNeighborX="9521" custLinFactNeighborY="-3381">
        <dgm:presLayoutVars>
          <dgm:bulletEnabled val="1"/>
        </dgm:presLayoutVars>
      </dgm:prSet>
      <dgm:spPr/>
      <dgm:t>
        <a:bodyPr/>
        <a:lstStyle/>
        <a:p>
          <a:endParaRPr lang="en-US"/>
        </a:p>
      </dgm:t>
    </dgm:pt>
    <dgm:pt modelId="{2F459C1B-6056-4D34-BD0C-77019B5853E0}" type="pres">
      <dgm:prSet presAssocID="{DA02E64F-AB5F-470D-AC79-B8966FCD72D5}" presName="spacing" presStyleCnt="0"/>
      <dgm:spPr/>
    </dgm:pt>
    <dgm:pt modelId="{58A13217-F81A-48CF-9758-79103D19A0C8}" type="pres">
      <dgm:prSet presAssocID="{61FF1D7D-A3FF-440D-8004-0E730B922D0B}" presName="composite" presStyleCnt="0"/>
      <dgm:spPr/>
    </dgm:pt>
    <dgm:pt modelId="{40332F43-69E5-4B2B-9085-23E936DFCD43}" type="pres">
      <dgm:prSet presAssocID="{61FF1D7D-A3FF-440D-8004-0E730B922D0B}" presName="imgShp" presStyleLbl="fgImgPlace1" presStyleIdx="2" presStyleCnt="3" custLinFactNeighborX="-99351"/>
      <dgm:spPr>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pt>
    <dgm:pt modelId="{986F8E5D-DC78-49A4-A52C-4C8365CEA37A}" type="pres">
      <dgm:prSet presAssocID="{61FF1D7D-A3FF-440D-8004-0E730B922D0B}" presName="txShp" presStyleLbl="node1" presStyleIdx="2" presStyleCnt="3" custScaleX="126352" custLinFactNeighborX="9227">
        <dgm:presLayoutVars>
          <dgm:bulletEnabled val="1"/>
        </dgm:presLayoutVars>
      </dgm:prSet>
      <dgm:spPr/>
      <dgm:t>
        <a:bodyPr/>
        <a:lstStyle/>
        <a:p>
          <a:endParaRPr lang="en-US"/>
        </a:p>
      </dgm:t>
    </dgm:pt>
  </dgm:ptLst>
  <dgm:cxnLst>
    <dgm:cxn modelId="{C0E516CF-2F30-6A44-9EC8-C7FA5BDB0E92}" type="presOf" srcId="{61FF1D7D-A3FF-440D-8004-0E730B922D0B}" destId="{986F8E5D-DC78-49A4-A52C-4C8365CEA37A}" srcOrd="0" destOrd="0" presId="urn:microsoft.com/office/officeart/2005/8/layout/vList3#6"/>
    <dgm:cxn modelId="{6AB8C5A3-7FA7-7348-ADCD-CF38142AD582}" type="presOf" srcId="{4AD29995-E92B-4E99-9AE0-38DA2E562409}" destId="{843614A8-EFB0-4F2F-823F-DCABBB0A042D}" srcOrd="0" destOrd="0" presId="urn:microsoft.com/office/officeart/2005/8/layout/vList3#6"/>
    <dgm:cxn modelId="{45BA8DA8-EE06-4333-A724-66181354E159}" srcId="{1099FD72-5C60-48E0-ADD7-4BC73916AA0C}" destId="{F050519B-77C4-4DB1-B7E9-1173F4E8BBAE}" srcOrd="1" destOrd="0" parTransId="{B3457872-E175-4540-968C-D1C4A81FE886}" sibTransId="{DA02E64F-AB5F-470D-AC79-B8966FCD72D5}"/>
    <dgm:cxn modelId="{7320E683-2CEE-304A-AEC3-E62E497F6BAA}" type="presOf" srcId="{1099FD72-5C60-48E0-ADD7-4BC73916AA0C}" destId="{CED20987-56BE-43C7-BC6A-B8C76C6A0BD1}" srcOrd="0" destOrd="0" presId="urn:microsoft.com/office/officeart/2005/8/layout/vList3#6"/>
    <dgm:cxn modelId="{4183697A-ACC0-4861-BCC6-1DCAD5315D28}" srcId="{1099FD72-5C60-48E0-ADD7-4BC73916AA0C}" destId="{4AD29995-E92B-4E99-9AE0-38DA2E562409}" srcOrd="0" destOrd="0" parTransId="{CFA7C3D8-B0C7-436F-9738-C243F33C83FF}" sibTransId="{CAD108F3-B7FD-424D-A9CD-E4032B396EA7}"/>
    <dgm:cxn modelId="{6404C150-7509-4932-BFC4-2A27207FF885}" srcId="{1099FD72-5C60-48E0-ADD7-4BC73916AA0C}" destId="{61FF1D7D-A3FF-440D-8004-0E730B922D0B}" srcOrd="2" destOrd="0" parTransId="{DD9E23BA-0B0D-446A-911A-F5A2BA456B6F}" sibTransId="{09333B14-4D21-4E79-82B0-ED844F56AACE}"/>
    <dgm:cxn modelId="{8ED0BA8A-87FF-BE48-A5B5-49BE915C5C77}" type="presOf" srcId="{F050519B-77C4-4DB1-B7E9-1173F4E8BBAE}" destId="{849D9424-8985-4DEB-9038-33A63237010C}" srcOrd="0" destOrd="0" presId="urn:microsoft.com/office/officeart/2005/8/layout/vList3#6"/>
    <dgm:cxn modelId="{36B87BD4-385B-3748-86FC-3D4509A371BE}" type="presParOf" srcId="{CED20987-56BE-43C7-BC6A-B8C76C6A0BD1}" destId="{F0BE7881-D6AD-4CBF-8459-2010D3E8E1C9}" srcOrd="0" destOrd="0" presId="urn:microsoft.com/office/officeart/2005/8/layout/vList3#6"/>
    <dgm:cxn modelId="{DCEA40C9-DCDE-924A-A439-BB8ACFC1A34B}" type="presParOf" srcId="{F0BE7881-D6AD-4CBF-8459-2010D3E8E1C9}" destId="{FE0B7274-1A8A-43FA-91A7-8D6FB3267BF7}" srcOrd="0" destOrd="0" presId="urn:microsoft.com/office/officeart/2005/8/layout/vList3#6"/>
    <dgm:cxn modelId="{DA3E9FCC-D550-264D-8A59-9A07BBDAAFB6}" type="presParOf" srcId="{F0BE7881-D6AD-4CBF-8459-2010D3E8E1C9}" destId="{843614A8-EFB0-4F2F-823F-DCABBB0A042D}" srcOrd="1" destOrd="0" presId="urn:microsoft.com/office/officeart/2005/8/layout/vList3#6"/>
    <dgm:cxn modelId="{CCE5C570-64CE-CB46-9299-6963A1C32C40}" type="presParOf" srcId="{CED20987-56BE-43C7-BC6A-B8C76C6A0BD1}" destId="{54EE655B-1880-421E-9121-36AACF1D69CF}" srcOrd="1" destOrd="0" presId="urn:microsoft.com/office/officeart/2005/8/layout/vList3#6"/>
    <dgm:cxn modelId="{993C77E3-6187-7343-B4DF-E077FF3892F8}" type="presParOf" srcId="{CED20987-56BE-43C7-BC6A-B8C76C6A0BD1}" destId="{38F9D8C3-51B0-4E84-B8F9-F0E0D92E24C6}" srcOrd="2" destOrd="0" presId="urn:microsoft.com/office/officeart/2005/8/layout/vList3#6"/>
    <dgm:cxn modelId="{926A3957-7E0A-6949-9A20-ECFDB8F1B6D0}" type="presParOf" srcId="{38F9D8C3-51B0-4E84-B8F9-F0E0D92E24C6}" destId="{03E64610-7BB6-4309-82AE-1ECAA3512783}" srcOrd="0" destOrd="0" presId="urn:microsoft.com/office/officeart/2005/8/layout/vList3#6"/>
    <dgm:cxn modelId="{6A4D8246-2635-E34E-97FD-DCA81ABE3900}" type="presParOf" srcId="{38F9D8C3-51B0-4E84-B8F9-F0E0D92E24C6}" destId="{849D9424-8985-4DEB-9038-33A63237010C}" srcOrd="1" destOrd="0" presId="urn:microsoft.com/office/officeart/2005/8/layout/vList3#6"/>
    <dgm:cxn modelId="{C426680C-85FE-3840-908E-ECD421A5F2D4}" type="presParOf" srcId="{CED20987-56BE-43C7-BC6A-B8C76C6A0BD1}" destId="{2F459C1B-6056-4D34-BD0C-77019B5853E0}" srcOrd="3" destOrd="0" presId="urn:microsoft.com/office/officeart/2005/8/layout/vList3#6"/>
    <dgm:cxn modelId="{9DA1EF9B-B1EE-0E4E-805B-E9BF39C5C02C}" type="presParOf" srcId="{CED20987-56BE-43C7-BC6A-B8C76C6A0BD1}" destId="{58A13217-F81A-48CF-9758-79103D19A0C8}" srcOrd="4" destOrd="0" presId="urn:microsoft.com/office/officeart/2005/8/layout/vList3#6"/>
    <dgm:cxn modelId="{FE1165DE-0755-1046-A23E-925635C3A6A6}" type="presParOf" srcId="{58A13217-F81A-48CF-9758-79103D19A0C8}" destId="{40332F43-69E5-4B2B-9085-23E936DFCD43}" srcOrd="0" destOrd="0" presId="urn:microsoft.com/office/officeart/2005/8/layout/vList3#6"/>
    <dgm:cxn modelId="{5227DD79-03BB-6D4E-A70B-EAE8C272DCEA}" type="presParOf" srcId="{58A13217-F81A-48CF-9758-79103D19A0C8}" destId="{986F8E5D-DC78-49A4-A52C-4C8365CEA37A}" srcOrd="1" destOrd="0" presId="urn:microsoft.com/office/officeart/2005/8/layout/vList3#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1A5767-965F-834B-91D2-03DEDABF0905}" type="datetimeFigureOut">
              <a:rPr lang="en-US" smtClean="0"/>
              <a:pPr/>
              <a:t>9/4/2013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6D94C0-F22F-C148-9E4C-EFEF7D8FD9D0}" type="slidenum">
              <a:rPr lang="en-US" smtClean="0"/>
              <a:pPr/>
              <a:t>‹#›</a:t>
            </a:fld>
            <a:endParaRPr lang="en-US" dirty="0"/>
          </a:p>
        </p:txBody>
      </p:sp>
    </p:spTree>
    <p:extLst>
      <p:ext uri="{BB962C8B-B14F-4D97-AF65-F5344CB8AC3E}">
        <p14:creationId xmlns:p14="http://schemas.microsoft.com/office/powerpoint/2010/main" val="2533369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472EF-1A88-4A48-ACF4-7D9F645572ED}" type="datetimeFigureOut">
              <a:rPr lang="en-US" smtClean="0"/>
              <a:pPr/>
              <a:t>9/4/2013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08DC6-76CC-4FA1-9A52-66A21BCC65C8}" type="slidenum">
              <a:rPr lang="en-US" smtClean="0"/>
              <a:pPr/>
              <a:t>‹#›</a:t>
            </a:fld>
            <a:endParaRPr lang="en-US" dirty="0"/>
          </a:p>
        </p:txBody>
      </p:sp>
    </p:spTree>
    <p:extLst>
      <p:ext uri="{BB962C8B-B14F-4D97-AF65-F5344CB8AC3E}">
        <p14:creationId xmlns:p14="http://schemas.microsoft.com/office/powerpoint/2010/main" val="62937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igheredinfo.org/dbrowser/index.php?submeasure=119&amp;year=2008&amp;level=nation&amp;mode=graph&amp;state=0"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act.org/newsroom/data/2011/pdf/profile/WestVirginia.pdf" TargetMode="External"/><Relationship Id="rId4" Type="http://schemas.openxmlformats.org/officeDocument/2006/relationships/hyperlink" Target="http://www.higheredinfo.org/dbrowser/index.php?submeasure=36&amp;year=2009&amp;level=nation&amp;mode=graph&amp;state=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8768"/>
            <a:ext cx="5486400" cy="3820832"/>
          </a:xfrm>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a:t>
            </a:r>
            <a:r>
              <a:rPr lang="en-US" sz="1200" kern="1200" dirty="0" smtClean="0">
                <a:solidFill>
                  <a:schemeClr val="tx1"/>
                </a:solidFill>
                <a:latin typeface="+mn-lt"/>
                <a:ea typeface="+mn-ea"/>
                <a:cs typeface="+mn-cs"/>
              </a:rPr>
              <a:t>ummative </a:t>
            </a:r>
            <a:r>
              <a:rPr lang="en-US" sz="1200" b="1" kern="1200" dirty="0" smtClean="0">
                <a:solidFill>
                  <a:schemeClr val="tx1"/>
                </a:solidFill>
                <a:latin typeface="+mn-lt"/>
                <a:ea typeface="+mn-ea"/>
                <a:cs typeface="+mn-cs"/>
              </a:rPr>
              <a:t>M</a:t>
            </a:r>
            <a:r>
              <a:rPr lang="en-US" sz="1200" kern="1200" dirty="0" smtClean="0">
                <a:solidFill>
                  <a:schemeClr val="tx1"/>
                </a:solidFill>
                <a:latin typeface="+mn-lt"/>
                <a:ea typeface="+mn-ea"/>
                <a:cs typeface="+mn-cs"/>
              </a:rPr>
              <a:t>ulti-state </a:t>
            </a:r>
            <a:r>
              <a:rPr lang="en-US" sz="1200" b="1" kern="1200" dirty="0" smtClean="0">
                <a:solidFill>
                  <a:schemeClr val="tx1"/>
                </a:solidFill>
                <a:latin typeface="+mn-lt"/>
                <a:ea typeface="+mn-ea"/>
                <a:cs typeface="+mn-cs"/>
              </a:rPr>
              <a:t>A</a:t>
            </a:r>
            <a:r>
              <a:rPr lang="en-US" sz="1200" kern="1200" dirty="0" smtClean="0">
                <a:solidFill>
                  <a:schemeClr val="tx1"/>
                </a:solidFill>
                <a:latin typeface="+mn-lt"/>
                <a:ea typeface="+mn-ea"/>
                <a:cs typeface="+mn-cs"/>
              </a:rPr>
              <a:t>ssessment </a:t>
            </a:r>
            <a:r>
              <a:rPr lang="en-US" sz="1200" b="1" kern="1200" dirty="0" smtClean="0">
                <a:solidFill>
                  <a:schemeClr val="tx1"/>
                </a:solidFill>
                <a:latin typeface="+mn-lt"/>
                <a:ea typeface="+mn-ea"/>
                <a:cs typeface="+mn-cs"/>
              </a:rPr>
              <a:t>R</a:t>
            </a:r>
            <a:r>
              <a:rPr lang="en-US" sz="1200" kern="1200" dirty="0" smtClean="0">
                <a:solidFill>
                  <a:schemeClr val="tx1"/>
                </a:solidFill>
                <a:latin typeface="+mn-lt"/>
                <a:ea typeface="+mn-ea"/>
                <a:cs typeface="+mn-cs"/>
              </a:rPr>
              <a:t>esources for </a:t>
            </a:r>
            <a:r>
              <a:rPr lang="en-US" sz="1200" b="1" kern="1200" dirty="0" smtClean="0">
                <a:solidFill>
                  <a:schemeClr val="tx1"/>
                </a:solidFill>
                <a:latin typeface="+mn-lt"/>
                <a:ea typeface="+mn-ea"/>
                <a:cs typeface="+mn-cs"/>
              </a:rPr>
              <a:t>T</a:t>
            </a:r>
            <a:r>
              <a:rPr lang="en-US" sz="1200" kern="1200" dirty="0" smtClean="0">
                <a:solidFill>
                  <a:schemeClr val="tx1"/>
                </a:solidFill>
                <a:latin typeface="+mn-lt"/>
                <a:ea typeface="+mn-ea"/>
                <a:cs typeface="+mn-cs"/>
              </a:rPr>
              <a:t>eachers and </a:t>
            </a:r>
            <a:r>
              <a:rPr lang="en-US" sz="1200" b="1" kern="1200" dirty="0" smtClean="0">
                <a:solidFill>
                  <a:schemeClr val="tx1"/>
                </a:solidFill>
                <a:latin typeface="+mn-lt"/>
                <a:ea typeface="+mn-ea"/>
                <a:cs typeface="+mn-cs"/>
              </a:rPr>
              <a:t>E</a:t>
            </a:r>
            <a:r>
              <a:rPr lang="en-US" sz="1200" kern="1200" dirty="0" smtClean="0">
                <a:solidFill>
                  <a:schemeClr val="tx1"/>
                </a:solidFill>
                <a:latin typeface="+mn-lt"/>
                <a:ea typeface="+mn-ea"/>
                <a:cs typeface="+mn-cs"/>
              </a:rPr>
              <a:t>ducational </a:t>
            </a:r>
            <a:r>
              <a:rPr lang="en-US" sz="1200" b="1" kern="1200" dirty="0" smtClean="0">
                <a:solidFill>
                  <a:schemeClr val="tx1"/>
                </a:solidFill>
                <a:latin typeface="+mn-lt"/>
                <a:ea typeface="+mn-ea"/>
                <a:cs typeface="+mn-cs"/>
              </a:rPr>
              <a:t>R</a:t>
            </a:r>
            <a:r>
              <a:rPr lang="en-US" sz="1200" kern="1200" dirty="0" smtClean="0">
                <a:solidFill>
                  <a:schemeClr val="tx1"/>
                </a:solidFill>
                <a:latin typeface="+mn-lt"/>
                <a:ea typeface="+mn-ea"/>
                <a:cs typeface="+mn-cs"/>
              </a:rPr>
              <a:t>esearchers” </a:t>
            </a:r>
            <a:endParaRPr lang="en-US" dirty="0" smtClean="0"/>
          </a:p>
          <a:p>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a:t>
            </a:r>
            <a:r>
              <a:rPr lang="en-US" sz="1200" kern="1200" dirty="0" smtClean="0">
                <a:solidFill>
                  <a:schemeClr val="tx1"/>
                </a:solidFill>
                <a:latin typeface="+mn-lt"/>
                <a:ea typeface="+mn-ea"/>
                <a:cs typeface="+mn-cs"/>
              </a:rPr>
              <a:t>ummative </a:t>
            </a:r>
            <a:r>
              <a:rPr lang="en-US" sz="1200" b="1" kern="1200" dirty="0" smtClean="0">
                <a:solidFill>
                  <a:schemeClr val="tx1"/>
                </a:solidFill>
                <a:latin typeface="+mn-lt"/>
                <a:ea typeface="+mn-ea"/>
                <a:cs typeface="+mn-cs"/>
              </a:rPr>
              <a:t>M</a:t>
            </a:r>
            <a:r>
              <a:rPr lang="en-US" sz="1200" kern="1200" dirty="0" smtClean="0">
                <a:solidFill>
                  <a:schemeClr val="tx1"/>
                </a:solidFill>
                <a:latin typeface="+mn-lt"/>
                <a:ea typeface="+mn-ea"/>
                <a:cs typeface="+mn-cs"/>
              </a:rPr>
              <a:t>ulti-state </a:t>
            </a:r>
            <a:r>
              <a:rPr lang="en-US" sz="1200" b="1" kern="1200" dirty="0" smtClean="0">
                <a:solidFill>
                  <a:schemeClr val="tx1"/>
                </a:solidFill>
                <a:latin typeface="+mn-lt"/>
                <a:ea typeface="+mn-ea"/>
                <a:cs typeface="+mn-cs"/>
              </a:rPr>
              <a:t>A</a:t>
            </a:r>
            <a:r>
              <a:rPr lang="en-US" sz="1200" kern="1200" dirty="0" smtClean="0">
                <a:solidFill>
                  <a:schemeClr val="tx1"/>
                </a:solidFill>
                <a:latin typeface="+mn-lt"/>
                <a:ea typeface="+mn-ea"/>
                <a:cs typeface="+mn-cs"/>
              </a:rPr>
              <a:t>ssessment </a:t>
            </a:r>
            <a:r>
              <a:rPr lang="en-US" sz="1200" b="1" kern="1200" dirty="0" smtClean="0">
                <a:solidFill>
                  <a:schemeClr val="tx1"/>
                </a:solidFill>
                <a:latin typeface="+mn-lt"/>
                <a:ea typeface="+mn-ea"/>
                <a:cs typeface="+mn-cs"/>
              </a:rPr>
              <a:t>R</a:t>
            </a:r>
            <a:r>
              <a:rPr lang="en-US" sz="1200" kern="1200" dirty="0" smtClean="0">
                <a:solidFill>
                  <a:schemeClr val="tx1"/>
                </a:solidFill>
                <a:latin typeface="+mn-lt"/>
                <a:ea typeface="+mn-ea"/>
                <a:cs typeface="+mn-cs"/>
              </a:rPr>
              <a:t>esources for </a:t>
            </a:r>
            <a:r>
              <a:rPr lang="en-US" sz="1200" b="1" kern="1200" dirty="0" smtClean="0">
                <a:solidFill>
                  <a:schemeClr val="tx1"/>
                </a:solidFill>
                <a:latin typeface="+mn-lt"/>
                <a:ea typeface="+mn-ea"/>
                <a:cs typeface="+mn-cs"/>
              </a:rPr>
              <a:t>T</a:t>
            </a:r>
            <a:r>
              <a:rPr lang="en-US" sz="1200" kern="1200" dirty="0" smtClean="0">
                <a:solidFill>
                  <a:schemeClr val="tx1"/>
                </a:solidFill>
                <a:latin typeface="+mn-lt"/>
                <a:ea typeface="+mn-ea"/>
                <a:cs typeface="+mn-cs"/>
              </a:rPr>
              <a:t>eachers and </a:t>
            </a:r>
            <a:r>
              <a:rPr lang="en-US" sz="1200" b="1" kern="1200" dirty="0" smtClean="0">
                <a:solidFill>
                  <a:schemeClr val="tx1"/>
                </a:solidFill>
                <a:latin typeface="+mn-lt"/>
                <a:ea typeface="+mn-ea"/>
                <a:cs typeface="+mn-cs"/>
              </a:rPr>
              <a:t>E</a:t>
            </a:r>
            <a:r>
              <a:rPr lang="en-US" sz="1200" kern="1200" dirty="0" smtClean="0">
                <a:solidFill>
                  <a:schemeClr val="tx1"/>
                </a:solidFill>
                <a:latin typeface="+mn-lt"/>
                <a:ea typeface="+mn-ea"/>
                <a:cs typeface="+mn-cs"/>
              </a:rPr>
              <a:t>ducational </a:t>
            </a:r>
            <a:r>
              <a:rPr lang="en-US" sz="1200" b="1" kern="1200" dirty="0" smtClean="0">
                <a:solidFill>
                  <a:schemeClr val="tx1"/>
                </a:solidFill>
                <a:latin typeface="+mn-lt"/>
                <a:ea typeface="+mn-ea"/>
                <a:cs typeface="+mn-cs"/>
              </a:rPr>
              <a:t>R</a:t>
            </a:r>
            <a:r>
              <a:rPr lang="en-US" sz="1200" kern="1200" dirty="0" smtClean="0">
                <a:solidFill>
                  <a:schemeClr val="tx1"/>
                </a:solidFill>
                <a:latin typeface="+mn-lt"/>
                <a:ea typeface="+mn-ea"/>
                <a:cs typeface="+mn-cs"/>
              </a:rPr>
              <a:t>esearchers” </a:t>
            </a:r>
            <a:endParaRPr lang="en-US" dirty="0" smtClean="0"/>
          </a:p>
          <a:p>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908DC6-76CC-4FA1-9A52-66A21BCC65C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908DC6-76CC-4FA1-9A52-66A21BCC65C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Policy </a:t>
            </a:r>
            <a:r>
              <a:rPr lang="en-US" baseline="0" dirty="0" err="1" smtClean="0"/>
              <a:t>ALDs</a:t>
            </a:r>
            <a:r>
              <a:rPr lang="en-US" baseline="0" dirty="0" smtClean="0"/>
              <a:t> based on the overall claim for grade 11. The policy </a:t>
            </a:r>
            <a:r>
              <a:rPr lang="en-US" baseline="0" dirty="0" err="1" smtClean="0"/>
              <a:t>ALDs</a:t>
            </a:r>
            <a:r>
              <a:rPr lang="en-US" baseline="0" dirty="0" smtClean="0"/>
              <a:t> for Grades 3-8 are similar</a:t>
            </a:r>
          </a:p>
          <a:p>
            <a:r>
              <a:rPr lang="en-US" baseline="0" dirty="0" smtClean="0"/>
              <a:t>--Thorough, Adequate, Partial, Minimal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908DC6-76CC-4FA1-9A52-66A21BCC65C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sz="2400" dirty="0" smtClean="0">
                <a:solidFill>
                  <a:schemeClr val="tx2"/>
                </a:solidFill>
              </a:rPr>
              <a:t>Working with UCLA/CRESST (National </a:t>
            </a:r>
            <a:r>
              <a:rPr lang="en-US" sz="2400" b="1" dirty="0" smtClean="0">
                <a:solidFill>
                  <a:schemeClr val="tx2"/>
                </a:solidFill>
              </a:rPr>
              <a:t>C</a:t>
            </a:r>
            <a:r>
              <a:rPr lang="en-US" sz="2400" dirty="0" smtClean="0">
                <a:solidFill>
                  <a:schemeClr val="tx2"/>
                </a:solidFill>
              </a:rPr>
              <a:t>enter for </a:t>
            </a:r>
            <a:r>
              <a:rPr lang="en-US" sz="2400" b="1" dirty="0" smtClean="0">
                <a:solidFill>
                  <a:schemeClr val="tx2"/>
                </a:solidFill>
              </a:rPr>
              <a:t>R</a:t>
            </a:r>
            <a:r>
              <a:rPr lang="en-US" sz="2400" dirty="0" smtClean="0">
                <a:solidFill>
                  <a:schemeClr val="tx2"/>
                </a:solidFill>
              </a:rPr>
              <a:t>esearch on </a:t>
            </a:r>
            <a:r>
              <a:rPr lang="en-US" sz="2400" b="1" dirty="0" smtClean="0">
                <a:solidFill>
                  <a:schemeClr val="tx2"/>
                </a:solidFill>
              </a:rPr>
              <a:t>E</a:t>
            </a:r>
            <a:r>
              <a:rPr lang="en-US" sz="2400" dirty="0" smtClean="0">
                <a:solidFill>
                  <a:schemeClr val="tx2"/>
                </a:solidFill>
              </a:rPr>
              <a:t>valuation, </a:t>
            </a:r>
            <a:r>
              <a:rPr lang="en-US" sz="2400" b="1" dirty="0" smtClean="0">
                <a:solidFill>
                  <a:schemeClr val="tx2"/>
                </a:solidFill>
              </a:rPr>
              <a:t>S</a:t>
            </a:r>
            <a:r>
              <a:rPr lang="en-US" sz="2400" dirty="0" smtClean="0">
                <a:solidFill>
                  <a:schemeClr val="tx2"/>
                </a:solidFill>
              </a:rPr>
              <a:t>tandards, &amp; </a:t>
            </a:r>
            <a:r>
              <a:rPr lang="en-US" sz="2400" b="1" dirty="0" smtClean="0">
                <a:solidFill>
                  <a:schemeClr val="tx2"/>
                </a:solidFill>
              </a:rPr>
              <a:t>S</a:t>
            </a:r>
            <a:r>
              <a:rPr lang="en-US" sz="2400" dirty="0" smtClean="0">
                <a:solidFill>
                  <a:schemeClr val="tx2"/>
                </a:solidFill>
              </a:rPr>
              <a:t>tudent </a:t>
            </a:r>
            <a:r>
              <a:rPr lang="en-US" sz="2400" b="1" dirty="0" smtClean="0">
                <a:solidFill>
                  <a:schemeClr val="tx2"/>
                </a:solidFill>
              </a:rPr>
              <a:t>T</a:t>
            </a:r>
            <a:r>
              <a:rPr lang="en-US" sz="2400" dirty="0" smtClean="0">
                <a:solidFill>
                  <a:schemeClr val="tx2"/>
                </a:solidFill>
              </a:rPr>
              <a:t>esting) to serve as host and partner for a sustainable Smarter Balanced</a:t>
            </a:r>
          </a:p>
          <a:p>
            <a:pPr>
              <a:spcBef>
                <a:spcPts val="1200"/>
              </a:spcBef>
            </a:pPr>
            <a:r>
              <a:rPr lang="en-US" sz="2400" dirty="0" smtClean="0">
                <a:solidFill>
                  <a:schemeClr val="tx2"/>
                </a:solidFill>
              </a:rPr>
              <a:t>Key principles:  </a:t>
            </a:r>
          </a:p>
          <a:p>
            <a:pPr marL="909638" lvl="2" indent="-446088">
              <a:buClr>
                <a:schemeClr val="accent4"/>
              </a:buClr>
              <a:buFont typeface="Wingdings" charset="2"/>
              <a:buChar char="ü"/>
            </a:pPr>
            <a:r>
              <a:rPr lang="en-US" dirty="0" smtClean="0">
                <a:solidFill>
                  <a:schemeClr val="tx2"/>
                </a:solidFill>
              </a:rPr>
              <a:t>Retain state led governance of the Consortium (only minor changes to governance structure envisioned) </a:t>
            </a:r>
          </a:p>
          <a:p>
            <a:pPr marL="909638" lvl="2" indent="-446088">
              <a:buClr>
                <a:schemeClr val="accent4"/>
              </a:buClr>
              <a:buFont typeface="Wingdings" charset="2"/>
              <a:buChar char="ü"/>
            </a:pPr>
            <a:r>
              <a:rPr lang="en-US" dirty="0" smtClean="0">
                <a:solidFill>
                  <a:schemeClr val="tx2"/>
                </a:solidFill>
              </a:rPr>
              <a:t>Shared state ownership of the item pool, digital library, and other IP</a:t>
            </a:r>
          </a:p>
          <a:p>
            <a:pPr marL="909638" lvl="2" indent="-446088">
              <a:buClr>
                <a:schemeClr val="accent4"/>
              </a:buClr>
              <a:buFont typeface="Wingdings" charset="2"/>
              <a:buChar char="ü"/>
            </a:pPr>
            <a:r>
              <a:rPr lang="en-US" dirty="0" smtClean="0">
                <a:solidFill>
                  <a:schemeClr val="tx2"/>
                </a:solidFill>
              </a:rPr>
              <a:t>Smarter Balanced will perform services necessary to maintain quality and comparability of the assessment system; states and their vendors will manage test administration</a:t>
            </a:r>
          </a:p>
          <a:p>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aseline="0" dirty="0" smtClean="0"/>
              <a:t>Personal cost</a:t>
            </a:r>
          </a:p>
          <a:p>
            <a:r>
              <a:rPr lang="en-US" sz="1400" baseline="0" dirty="0" smtClean="0"/>
              <a:t>Economic: at multiple levels Taxpayers’ cost</a:t>
            </a:r>
          </a:p>
          <a:p>
            <a:endParaRPr lang="en-US" sz="1400" baseline="0" dirty="0" smtClean="0"/>
          </a:p>
          <a:p>
            <a:pPr lvl="0"/>
            <a:r>
              <a:rPr lang="en-US" sz="1200" kern="1200" dirty="0" smtClean="0">
                <a:solidFill>
                  <a:schemeClr val="tx1"/>
                </a:solidFill>
                <a:latin typeface="+mn-lt"/>
                <a:ea typeface="+mn-ea"/>
                <a:cs typeface="+mn-cs"/>
              </a:rPr>
              <a:t>WHY DEFINE COLLEGE READINESS EXPECTATIONS?</a:t>
            </a:r>
          </a:p>
          <a:p>
            <a:pPr lvl="0"/>
            <a:r>
              <a:rPr lang="en-US" sz="1200" kern="1200" dirty="0" smtClean="0">
                <a:solidFill>
                  <a:schemeClr val="tx1"/>
                </a:solidFill>
                <a:latin typeface="+mn-lt"/>
                <a:ea typeface="+mn-ea"/>
                <a:cs typeface="+mn-cs"/>
              </a:rPr>
              <a:t>Pipeline rates: NCHEMS Information Center data (2008): </a:t>
            </a:r>
            <a:r>
              <a:rPr lang="en-US" sz="1200" u="sng" kern="1200" dirty="0" smtClean="0">
                <a:solidFill>
                  <a:schemeClr val="tx1"/>
                </a:solidFill>
                <a:latin typeface="+mn-lt"/>
                <a:ea typeface="+mn-ea"/>
                <a:cs typeface="+mn-cs"/>
                <a:hlinkClick r:id="rId3"/>
              </a:rPr>
              <a:t>http://www.higheredinfo.org/dbrowser/index.php?submeasure=119&amp;year=2008&amp;level=nation&amp;mode=graph&amp;state=0</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Grad rates: NCHEMS Information Center data (2009): </a:t>
            </a:r>
            <a:r>
              <a:rPr lang="en-US" sz="1200" u="sng" kern="1200" dirty="0" smtClean="0">
                <a:solidFill>
                  <a:schemeClr val="tx1"/>
                </a:solidFill>
                <a:latin typeface="+mn-lt"/>
                <a:ea typeface="+mn-ea"/>
                <a:cs typeface="+mn-cs"/>
                <a:hlinkClick r:id="rId4"/>
              </a:rPr>
              <a:t>http://www.higheredinfo.org/dbrowser/index.php?submeasure=36&amp;year=2009&amp;level=nation&amp;mode=graph&amp;state=0</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of ACT-tested HS grads meeting/exceeding college readiness benchmark scores:</a:t>
            </a:r>
          </a:p>
          <a:p>
            <a:r>
              <a:rPr lang="en-US" sz="1200" b="1" kern="1200" dirty="0" smtClean="0">
                <a:solidFill>
                  <a:schemeClr val="tx1"/>
                </a:solidFill>
                <a:latin typeface="+mn-lt"/>
                <a:ea typeface="+mn-ea"/>
                <a:cs typeface="+mn-cs"/>
              </a:rPr>
              <a:t>English: US 66%; WV 70%</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Math: US 45%; WV 32 %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US: http://www.act.org/research/policymakers/cccr11/readiness1.html</a:t>
            </a:r>
          </a:p>
          <a:p>
            <a:pPr lvl="0"/>
            <a:r>
              <a:rPr lang="en-US" sz="1200" kern="1200" dirty="0" smtClean="0">
                <a:solidFill>
                  <a:schemeClr val="tx1"/>
                </a:solidFill>
                <a:latin typeface="+mn-lt"/>
                <a:ea typeface="+mn-ea"/>
                <a:cs typeface="+mn-cs"/>
              </a:rPr>
              <a:t>WV: </a:t>
            </a:r>
            <a:r>
              <a:rPr lang="en-US" sz="1200" u="sng" kern="1200" dirty="0" smtClean="0">
                <a:solidFill>
                  <a:schemeClr val="tx1"/>
                </a:solidFill>
                <a:latin typeface="+mn-lt"/>
                <a:ea typeface="+mn-ea"/>
                <a:cs typeface="+mn-cs"/>
                <a:hlinkClick r:id="rId5"/>
              </a:rPr>
              <a:t>http://www.act.org/newsroom/data/2011/pdf/profile/WestVirginia.pdf</a:t>
            </a:r>
            <a:endParaRPr lang="en-US" sz="1200" kern="1200" dirty="0" smtClean="0">
              <a:solidFill>
                <a:schemeClr val="tx1"/>
              </a:solidFill>
              <a:latin typeface="+mn-lt"/>
              <a:ea typeface="+mn-ea"/>
              <a:cs typeface="+mn-cs"/>
            </a:endParaRPr>
          </a:p>
          <a:p>
            <a:endParaRPr lang="en-US" sz="1400" baseline="0" dirty="0" smtClean="0"/>
          </a:p>
          <a:p>
            <a:endParaRPr lang="en-US" sz="1400" baseline="0" dirty="0" smtClean="0"/>
          </a:p>
          <a:p>
            <a:endParaRPr lang="en-US" sz="1400" baseline="0" dirty="0" smtClean="0"/>
          </a:p>
          <a:p>
            <a:endParaRPr lang="en-US" sz="1400" dirty="0" smtClean="0"/>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ALD’s:</a:t>
            </a:r>
          </a:p>
          <a:p>
            <a:r>
              <a:rPr lang="en-US" sz="1200" kern="1200" dirty="0" smtClean="0">
                <a:solidFill>
                  <a:schemeClr val="tx1"/>
                </a:solidFill>
                <a:latin typeface="+mn-lt"/>
                <a:ea typeface="+mn-ea"/>
                <a:cs typeface="+mn-cs"/>
              </a:rPr>
              <a:t>Policy ALDs are general descriptors that articulate the goals and rigor for the final performance standards. Policy descriptors set the tone for and are embedded within subsequent descriptors. These ALDS are very high-level and are most often used by policymakers. </a:t>
            </a:r>
          </a:p>
          <a:p>
            <a:r>
              <a:rPr lang="en-US" sz="1200" kern="1200" dirty="0" smtClean="0">
                <a:solidFill>
                  <a:schemeClr val="tx1"/>
                </a:solidFill>
                <a:latin typeface="+mn-lt"/>
                <a:ea typeface="+mn-ea"/>
                <a:cs typeface="+mn-cs"/>
              </a:rPr>
              <a:t>Range ALDs are grade- and content-specific descriptors that may be used by test developers to guide item writing. Range ALDs describe the cognitive and content rigor that is encompassed within particular achievement levels. </a:t>
            </a:r>
          </a:p>
          <a:p>
            <a:r>
              <a:rPr lang="en-US" sz="1200" kern="1200" dirty="0" smtClean="0">
                <a:solidFill>
                  <a:schemeClr val="tx1"/>
                </a:solidFill>
                <a:latin typeface="+mn-lt"/>
                <a:ea typeface="+mn-ea"/>
                <a:cs typeface="+mn-cs"/>
              </a:rPr>
              <a:t>Threshold ALDs are created in conjunction with or following Range ALDs and are used to guide standard setting. Threshold ALDs are a subset of Range ALDs and use only the information from Range ALDs that defines the minimum performance required to be considered as meeting the achievement level expectation. </a:t>
            </a:r>
          </a:p>
          <a:p>
            <a:r>
              <a:rPr lang="en-US" sz="1200" kern="1200" dirty="0" smtClean="0">
                <a:solidFill>
                  <a:schemeClr val="tx1"/>
                </a:solidFill>
                <a:latin typeface="+mn-lt"/>
                <a:ea typeface="+mn-ea"/>
                <a:cs typeface="+mn-cs"/>
              </a:rPr>
              <a:t>Reporting ALDs are the final ALDs and are developed following standard setting. They provide guidance to stakeholders for interpreting student performance on the test. These ALDs will be developed after the standard setting in summer of 2014. </a:t>
            </a:r>
          </a:p>
          <a:p>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7663" indent="-347663" eaLnBrk="1" hangingPunct="1">
              <a:spcBef>
                <a:spcPts val="0"/>
              </a:spcBef>
              <a:spcAft>
                <a:spcPts val="600"/>
              </a:spcAft>
              <a:buClr>
                <a:schemeClr val="accent1"/>
              </a:buClr>
            </a:pPr>
            <a:r>
              <a:rPr lang="en-US" dirty="0" smtClean="0"/>
              <a:t>D.C.,</a:t>
            </a:r>
            <a:r>
              <a:rPr lang="en-US" baseline="0" dirty="0" smtClean="0"/>
              <a:t> Guam, American Samoa Islands, U.S. Virgin Islands</a:t>
            </a:r>
          </a:p>
          <a:p>
            <a:pPr marL="347663" indent="-347663" eaLnBrk="1" hangingPunct="1">
              <a:spcBef>
                <a:spcPts val="0"/>
              </a:spcBef>
              <a:spcAft>
                <a:spcPts val="600"/>
              </a:spcAft>
              <a:buClr>
                <a:schemeClr val="accent1"/>
              </a:buClr>
            </a:pPr>
            <a:endParaRPr lang="en-US" baseline="0" dirty="0" smtClean="0"/>
          </a:p>
          <a:p>
            <a:pPr marL="347663" indent="-347663" eaLnBrk="1" hangingPunct="1">
              <a:spcBef>
                <a:spcPts val="0"/>
              </a:spcBef>
              <a:spcAft>
                <a:spcPts val="600"/>
              </a:spcAft>
              <a:buClr>
                <a:schemeClr val="accent1"/>
              </a:buClr>
            </a:pPr>
            <a:r>
              <a:rPr lang="en-US" b="1" dirty="0" smtClean="0"/>
              <a:t>ELA strands</a:t>
            </a:r>
            <a:r>
              <a:rPr lang="en-US" dirty="0" smtClean="0"/>
              <a:t>: reading, writing, speaking and listening,</a:t>
            </a:r>
            <a:r>
              <a:rPr lang="en-US" baseline="0" dirty="0" smtClean="0"/>
              <a:t> research</a:t>
            </a:r>
          </a:p>
          <a:p>
            <a:pPr marL="347663" indent="-347663" eaLnBrk="1" hangingPunct="1">
              <a:spcBef>
                <a:spcPts val="0"/>
              </a:spcBef>
              <a:spcAft>
                <a:spcPts val="600"/>
              </a:spcAft>
              <a:buClr>
                <a:schemeClr val="accent1"/>
              </a:buClr>
            </a:pPr>
            <a:r>
              <a:rPr lang="en-US" b="1" baseline="0" dirty="0" smtClean="0"/>
              <a:t>Math strands</a:t>
            </a:r>
            <a:r>
              <a:rPr lang="en-US" baseline="0" dirty="0" smtClean="0"/>
              <a:t>: concepts and procedures, problem solving, communicating reasoning, modeling and data analysis</a:t>
            </a:r>
          </a:p>
          <a:p>
            <a:r>
              <a:rPr lang="en-US" sz="1200" kern="1200" dirty="0" smtClean="0">
                <a:solidFill>
                  <a:schemeClr val="tx1"/>
                </a:solidFill>
                <a:latin typeface="+mn-lt"/>
                <a:ea typeface="+mn-ea"/>
                <a:cs typeface="+mn-cs"/>
              </a:rPr>
              <a:t>--Make sense of problems and persevere in solving them; reason abstractly and quantitatively; construct viable arguments and critique the reasoning of others; model with mathematics; use appropriate tools strategically; attend to precision; look for and make use of structure; look for and express regularity in repeated reasoning.</a:t>
            </a:r>
          </a:p>
          <a:p>
            <a:r>
              <a:rPr lang="en-US" sz="1200" kern="1200" dirty="0" smtClean="0">
                <a:solidFill>
                  <a:schemeClr val="tx1"/>
                </a:solidFill>
                <a:latin typeface="+mn-lt"/>
                <a:ea typeface="+mn-ea"/>
                <a:cs typeface="+mn-cs"/>
              </a:rPr>
              <a:t>--Number and quantity; algebra; functions; modeling; geometry; statistics and probability.</a:t>
            </a:r>
          </a:p>
          <a:p>
            <a:pPr marL="347663" indent="-347663" eaLnBrk="1" hangingPunct="1">
              <a:spcBef>
                <a:spcPts val="0"/>
              </a:spcBef>
              <a:spcAft>
                <a:spcPts val="600"/>
              </a:spcAft>
              <a:buClr>
                <a:schemeClr val="accent1"/>
              </a:buClr>
            </a:pPr>
            <a:endParaRPr lang="en-US" baseline="0" dirty="0" smtClean="0"/>
          </a:p>
          <a:p>
            <a:pPr marL="347663" indent="-347663" eaLnBrk="1" hangingPunct="1">
              <a:spcBef>
                <a:spcPts val="0"/>
              </a:spcBef>
              <a:spcAft>
                <a:spcPts val="600"/>
              </a:spcAft>
              <a:buClr>
                <a:schemeClr val="accent1"/>
              </a:buClr>
            </a:pPr>
            <a:endParaRPr lang="en-US" baseline="0" dirty="0" smtClean="0"/>
          </a:p>
          <a:p>
            <a:pPr lvl="0"/>
            <a:r>
              <a:rPr lang="en-US" sz="1200" kern="1200" dirty="0" smtClean="0">
                <a:solidFill>
                  <a:schemeClr val="tx1"/>
                </a:solidFill>
                <a:latin typeface="+mn-lt"/>
                <a:ea typeface="+mn-ea"/>
                <a:cs typeface="+mn-cs"/>
              </a:rPr>
              <a:t>COMMON CORE STATE STANDARDS</a:t>
            </a:r>
          </a:p>
          <a:p>
            <a:r>
              <a:rPr lang="en-US" sz="1200" kern="1200" dirty="0" smtClean="0">
                <a:solidFill>
                  <a:schemeClr val="tx1"/>
                </a:solidFill>
                <a:latin typeface="+mn-lt"/>
                <a:ea typeface="+mn-ea"/>
                <a:cs typeface="+mn-cs"/>
              </a:rPr>
              <a:t>Not AK, MN (only Eng), NB, TX, VA, PR, </a:t>
            </a:r>
            <a:r>
              <a:rPr lang="en-US" sz="1200" kern="1200" dirty="0" err="1" smtClean="0">
                <a:solidFill>
                  <a:schemeClr val="tx1"/>
                </a:solidFill>
                <a:latin typeface="+mn-lt"/>
                <a:ea typeface="+mn-ea"/>
                <a:cs typeface="+mn-cs"/>
              </a:rPr>
              <a:t>Amer</a:t>
            </a:r>
            <a:r>
              <a:rPr lang="en-US" sz="1200" kern="1200" dirty="0" smtClean="0">
                <a:solidFill>
                  <a:schemeClr val="tx1"/>
                </a:solidFill>
                <a:latin typeface="+mn-lt"/>
                <a:ea typeface="+mn-ea"/>
                <a:cs typeface="+mn-cs"/>
              </a:rPr>
              <a:t> Samoa, N. Mariana Islands /</a:t>
            </a:r>
          </a:p>
          <a:p>
            <a:r>
              <a:rPr lang="en-US" sz="1200" kern="1200" dirty="0" smtClean="0">
                <a:solidFill>
                  <a:schemeClr val="tx1"/>
                </a:solidFill>
                <a:latin typeface="+mn-lt"/>
                <a:ea typeface="+mn-ea"/>
                <a:cs typeface="+mn-cs"/>
              </a:rPr>
              <a:t>Yes—D.C., V.I., Guam, plus Dept of Defense Education Activity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ELA: reading, writing, speaking, listening, language</a:t>
            </a:r>
          </a:p>
          <a:p>
            <a:r>
              <a:rPr lang="en-US" sz="1200" kern="1200" dirty="0" smtClean="0">
                <a:solidFill>
                  <a:schemeClr val="tx1"/>
                </a:solidFill>
                <a:latin typeface="+mn-lt"/>
                <a:ea typeface="+mn-ea"/>
                <a:cs typeface="+mn-cs"/>
              </a:rPr>
              <a:t>Math: </a:t>
            </a:r>
          </a:p>
          <a:p>
            <a:r>
              <a:rPr lang="en-US" sz="1200" kern="1200" dirty="0" smtClean="0">
                <a:solidFill>
                  <a:schemeClr val="tx1"/>
                </a:solidFill>
                <a:latin typeface="+mn-lt"/>
                <a:ea typeface="+mn-ea"/>
                <a:cs typeface="+mn-cs"/>
              </a:rPr>
              <a:t>--Make sense of problems and persevere in solving them; reason abstractly and quantitatively; construct viable arguments and critique the reasoning of others; model with mathematics; use appropriate tools strategically; attend to precision; look for and make use of structure; look for and express regularity in repeated reasoning.</a:t>
            </a:r>
          </a:p>
          <a:p>
            <a:r>
              <a:rPr lang="en-US" sz="1200" kern="1200" dirty="0" smtClean="0">
                <a:solidFill>
                  <a:schemeClr val="tx1"/>
                </a:solidFill>
                <a:latin typeface="+mn-lt"/>
                <a:ea typeface="+mn-ea"/>
                <a:cs typeface="+mn-cs"/>
              </a:rPr>
              <a:t>--Number and quantity; algebra; functions; modeling; geometry; statistics and probability.</a:t>
            </a:r>
          </a:p>
          <a:p>
            <a:r>
              <a:rPr lang="en-US" sz="1200" kern="1200" dirty="0" smtClean="0">
                <a:solidFill>
                  <a:schemeClr val="tx1"/>
                </a:solidFill>
                <a:latin typeface="+mn-lt"/>
                <a:ea typeface="+mn-ea"/>
                <a:cs typeface="+mn-cs"/>
              </a:rPr>
              <a:t> </a:t>
            </a:r>
          </a:p>
          <a:p>
            <a:pPr marL="347663" indent="-347663" eaLnBrk="1" hangingPunct="1">
              <a:spcBef>
                <a:spcPts val="0"/>
              </a:spcBef>
              <a:spcAft>
                <a:spcPts val="600"/>
              </a:spcAft>
              <a:buClr>
                <a:schemeClr val="accent1"/>
              </a:buClr>
            </a:pPr>
            <a:endParaRPr lang="en-US" dirty="0" smtClean="0"/>
          </a:p>
          <a:p>
            <a:pPr marL="347663" indent="-347663" eaLnBrk="1" hangingPunct="1">
              <a:spcBef>
                <a:spcPts val="0"/>
              </a:spcBef>
              <a:spcAft>
                <a:spcPts val="600"/>
              </a:spcAft>
              <a:buClr>
                <a:schemeClr val="accent1"/>
              </a:buClr>
            </a:pP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7663" indent="-347663" eaLnBrk="1" hangingPunct="1">
              <a:spcBef>
                <a:spcPts val="0"/>
              </a:spcBef>
              <a:spcAft>
                <a:spcPts val="600"/>
              </a:spcAft>
              <a:buClr>
                <a:schemeClr val="accent1"/>
              </a:buClr>
            </a:pPr>
            <a:r>
              <a:rPr lang="en-US" dirty="0" smtClean="0"/>
              <a:t>D.C.,</a:t>
            </a:r>
            <a:r>
              <a:rPr lang="en-US" baseline="0" dirty="0" smtClean="0"/>
              <a:t> Guam, American Samoa Islands, U.S. Virgin Islands</a:t>
            </a:r>
          </a:p>
          <a:p>
            <a:pPr marL="347663" indent="-347663" eaLnBrk="1" hangingPunct="1">
              <a:spcBef>
                <a:spcPts val="0"/>
              </a:spcBef>
              <a:spcAft>
                <a:spcPts val="600"/>
              </a:spcAft>
              <a:buClr>
                <a:schemeClr val="accent1"/>
              </a:buClr>
            </a:pPr>
            <a:endParaRPr lang="en-US" baseline="0" dirty="0" smtClean="0"/>
          </a:p>
          <a:p>
            <a:pPr marL="347663" indent="-347663" eaLnBrk="1" hangingPunct="1">
              <a:spcBef>
                <a:spcPts val="0"/>
              </a:spcBef>
              <a:spcAft>
                <a:spcPts val="600"/>
              </a:spcAft>
              <a:buClr>
                <a:schemeClr val="accent1"/>
              </a:buClr>
            </a:pPr>
            <a:r>
              <a:rPr lang="en-US" b="1" dirty="0" smtClean="0"/>
              <a:t>ELA strands</a:t>
            </a:r>
            <a:r>
              <a:rPr lang="en-US" dirty="0" smtClean="0"/>
              <a:t>: reading, writing, speaking and listening,</a:t>
            </a:r>
            <a:r>
              <a:rPr lang="en-US" baseline="0" dirty="0" smtClean="0"/>
              <a:t> research</a:t>
            </a:r>
          </a:p>
          <a:p>
            <a:pPr marL="347663" indent="-347663" eaLnBrk="1" hangingPunct="1">
              <a:spcBef>
                <a:spcPts val="0"/>
              </a:spcBef>
              <a:spcAft>
                <a:spcPts val="600"/>
              </a:spcAft>
              <a:buClr>
                <a:schemeClr val="accent1"/>
              </a:buClr>
            </a:pPr>
            <a:r>
              <a:rPr lang="en-US" b="1" baseline="0" dirty="0" smtClean="0"/>
              <a:t>Math strands</a:t>
            </a:r>
            <a:r>
              <a:rPr lang="en-US" baseline="0" dirty="0" smtClean="0"/>
              <a:t>: concepts and procedures, problem solving, communicating reasoning, modeling, and data analysis</a:t>
            </a:r>
          </a:p>
          <a:p>
            <a:r>
              <a:rPr lang="en-US" sz="1200" kern="1200" dirty="0" smtClean="0">
                <a:solidFill>
                  <a:schemeClr val="tx1"/>
                </a:solidFill>
                <a:latin typeface="+mn-lt"/>
                <a:ea typeface="+mn-ea"/>
                <a:cs typeface="+mn-cs"/>
              </a:rPr>
              <a:t>--Make sense of problems and persevere in solving them; reason abstractly and quantitatively; construct viable arguments and critique the reasoning of others; model with mathematics; use appropriate tools strategically; attend to precision; look for and make use of structure; look for and express regularity in repeated reasoning.</a:t>
            </a:r>
          </a:p>
          <a:p>
            <a:r>
              <a:rPr lang="en-US" sz="1200" kern="1200" dirty="0" smtClean="0">
                <a:solidFill>
                  <a:schemeClr val="tx1"/>
                </a:solidFill>
                <a:latin typeface="+mn-lt"/>
                <a:ea typeface="+mn-ea"/>
                <a:cs typeface="+mn-cs"/>
              </a:rPr>
              <a:t>--Number and quantity; algebra; functions; modeling; geometry; statistics and probability.</a:t>
            </a:r>
          </a:p>
          <a:p>
            <a:pPr marL="347663" indent="-347663" eaLnBrk="1" hangingPunct="1">
              <a:spcBef>
                <a:spcPts val="0"/>
              </a:spcBef>
              <a:spcAft>
                <a:spcPts val="600"/>
              </a:spcAft>
              <a:buClr>
                <a:schemeClr val="accent1"/>
              </a:buClr>
            </a:pPr>
            <a:endParaRPr lang="en-US" baseline="0" dirty="0" smtClean="0"/>
          </a:p>
          <a:p>
            <a:pPr lvl="0"/>
            <a:r>
              <a:rPr lang="en-US" sz="1200" b="1" kern="1200" dirty="0" smtClean="0">
                <a:solidFill>
                  <a:schemeClr val="tx1"/>
                </a:solidFill>
                <a:latin typeface="+mn-lt"/>
                <a:ea typeface="+mn-ea"/>
                <a:cs typeface="+mn-cs"/>
              </a:rPr>
              <a:t>COMMON CORE STATE STANDARDS</a:t>
            </a:r>
          </a:p>
          <a:p>
            <a:r>
              <a:rPr lang="en-US" sz="1200" kern="1200" dirty="0" smtClean="0">
                <a:solidFill>
                  <a:schemeClr val="tx1"/>
                </a:solidFill>
                <a:latin typeface="+mn-lt"/>
                <a:ea typeface="+mn-ea"/>
                <a:cs typeface="+mn-cs"/>
              </a:rPr>
              <a:t>Not AK, MN (only Eng), NB, TX, VA, PR, Amer Samoa, N. Mariana Islands /</a:t>
            </a:r>
          </a:p>
          <a:p>
            <a:r>
              <a:rPr lang="en-US" sz="1200" kern="1200" dirty="0" smtClean="0">
                <a:solidFill>
                  <a:schemeClr val="tx1"/>
                </a:solidFill>
                <a:latin typeface="+mn-lt"/>
                <a:ea typeface="+mn-ea"/>
                <a:cs typeface="+mn-cs"/>
              </a:rPr>
              <a:t>Yes—D.C., V.I., Guam, plus Dept of Defense Education Activity</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pPr marL="347663" indent="-347663" eaLnBrk="1" hangingPunct="1">
              <a:spcBef>
                <a:spcPts val="0"/>
              </a:spcBef>
              <a:spcAft>
                <a:spcPts val="600"/>
              </a:spcAft>
              <a:buClr>
                <a:schemeClr val="accent1"/>
              </a:buClr>
            </a:pPr>
            <a:endParaRPr lang="en-US" dirty="0" smtClean="0"/>
          </a:p>
          <a:p>
            <a:pPr marL="347663" indent="-347663" eaLnBrk="1" hangingPunct="1">
              <a:spcBef>
                <a:spcPts val="0"/>
              </a:spcBef>
              <a:spcAft>
                <a:spcPts val="600"/>
              </a:spcAft>
              <a:buClr>
                <a:schemeClr val="accent1"/>
              </a:buClr>
            </a:pPr>
            <a:endParaRPr lang="en-US" dirty="0" smtClean="0"/>
          </a:p>
          <a:p>
            <a:r>
              <a:rPr lang="en-US" dirty="0" smtClean="0"/>
              <a:t> </a:t>
            </a:r>
          </a:p>
          <a:p>
            <a:pPr marL="347663" indent="-347663" eaLnBrk="1" hangingPunct="1">
              <a:spcBef>
                <a:spcPts val="0"/>
              </a:spcBef>
              <a:spcAft>
                <a:spcPts val="600"/>
              </a:spcAft>
              <a:buClr>
                <a:schemeClr val="accent1"/>
              </a:buClr>
            </a:pPr>
            <a:r>
              <a:rPr lang="en-US" dirty="0" smtClean="0"/>
              <a:t> </a:t>
            </a:r>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Emphasis on FOCUS (in mathematics, fewer</a:t>
            </a:r>
            <a:r>
              <a:rPr lang="en-US" baseline="0" dirty="0" smtClean="0"/>
              <a:t> topics, in greater depth)</a:t>
            </a:r>
            <a:r>
              <a:rPr lang="en-US" dirty="0" smtClean="0"/>
              <a:t>, COHERENCE</a:t>
            </a:r>
            <a:r>
              <a:rPr lang="en-US" baseline="0" dirty="0" smtClean="0"/>
              <a:t> (linking to focal standards within grades and across grade groups), and  RIGOR (in math: conceptual understanding, procedural skill and fluency, application of skills to problem-solving situations</a:t>
            </a:r>
          </a:p>
          <a:p>
            <a:endParaRPr lang="en-US" baseline="0" dirty="0" smtClean="0"/>
          </a:p>
          <a:p>
            <a:r>
              <a:rPr lang="en-US" baseline="0" dirty="0" smtClean="0"/>
              <a:t>In ELA, Text complexity, close reading, use of primary texts in reading, greater emphasis on narrative, information writing, argument, speech—at all grades—evidenced-based writing</a:t>
            </a:r>
          </a:p>
          <a:p>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SMARTER Balanced Assessment Initiative “</a:t>
            </a:r>
            <a:r>
              <a:rPr lang="en-US" sz="1200" b="1" kern="1200" dirty="0" smtClean="0">
                <a:solidFill>
                  <a:schemeClr val="tx1"/>
                </a:solidFill>
                <a:latin typeface="+mn-lt"/>
                <a:ea typeface="+mn-ea"/>
                <a:cs typeface="+mn-cs"/>
              </a:rPr>
              <a:t>S</a:t>
            </a:r>
            <a:r>
              <a:rPr lang="en-US" sz="1200" kern="1200" dirty="0" smtClean="0">
                <a:solidFill>
                  <a:schemeClr val="tx1"/>
                </a:solidFill>
                <a:latin typeface="+mn-lt"/>
                <a:ea typeface="+mn-ea"/>
                <a:cs typeface="+mn-cs"/>
              </a:rPr>
              <a:t>ummative </a:t>
            </a:r>
            <a:r>
              <a:rPr lang="en-US" sz="1200" b="1" kern="1200" dirty="0" smtClean="0">
                <a:solidFill>
                  <a:schemeClr val="tx1"/>
                </a:solidFill>
                <a:latin typeface="+mn-lt"/>
                <a:ea typeface="+mn-ea"/>
                <a:cs typeface="+mn-cs"/>
              </a:rPr>
              <a:t>M</a:t>
            </a:r>
            <a:r>
              <a:rPr lang="en-US" sz="1200" kern="1200" dirty="0" smtClean="0">
                <a:solidFill>
                  <a:schemeClr val="tx1"/>
                </a:solidFill>
                <a:latin typeface="+mn-lt"/>
                <a:ea typeface="+mn-ea"/>
                <a:cs typeface="+mn-cs"/>
              </a:rPr>
              <a:t>ulti-state </a:t>
            </a:r>
            <a:r>
              <a:rPr lang="en-US" sz="1200" b="1" kern="1200" dirty="0" smtClean="0">
                <a:solidFill>
                  <a:schemeClr val="tx1"/>
                </a:solidFill>
                <a:latin typeface="+mn-lt"/>
                <a:ea typeface="+mn-ea"/>
                <a:cs typeface="+mn-cs"/>
              </a:rPr>
              <a:t>A</a:t>
            </a:r>
            <a:r>
              <a:rPr lang="en-US" sz="1200" kern="1200" dirty="0" smtClean="0">
                <a:solidFill>
                  <a:schemeClr val="tx1"/>
                </a:solidFill>
                <a:latin typeface="+mn-lt"/>
                <a:ea typeface="+mn-ea"/>
                <a:cs typeface="+mn-cs"/>
              </a:rPr>
              <a:t>ssessment </a:t>
            </a:r>
            <a:r>
              <a:rPr lang="en-US" sz="1200" b="1" kern="1200" dirty="0" smtClean="0">
                <a:solidFill>
                  <a:schemeClr val="tx1"/>
                </a:solidFill>
                <a:latin typeface="+mn-lt"/>
                <a:ea typeface="+mn-ea"/>
                <a:cs typeface="+mn-cs"/>
              </a:rPr>
              <a:t>R</a:t>
            </a:r>
            <a:r>
              <a:rPr lang="en-US" sz="1200" kern="1200" dirty="0" smtClean="0">
                <a:solidFill>
                  <a:schemeClr val="tx1"/>
                </a:solidFill>
                <a:latin typeface="+mn-lt"/>
                <a:ea typeface="+mn-ea"/>
                <a:cs typeface="+mn-cs"/>
              </a:rPr>
              <a:t>esources for </a:t>
            </a:r>
            <a:r>
              <a:rPr lang="en-US" sz="1200" b="1" kern="1200" dirty="0" smtClean="0">
                <a:solidFill>
                  <a:schemeClr val="tx1"/>
                </a:solidFill>
                <a:latin typeface="+mn-lt"/>
                <a:ea typeface="+mn-ea"/>
                <a:cs typeface="+mn-cs"/>
              </a:rPr>
              <a:t>T</a:t>
            </a:r>
            <a:r>
              <a:rPr lang="en-US" sz="1200" kern="1200" dirty="0" smtClean="0">
                <a:solidFill>
                  <a:schemeClr val="tx1"/>
                </a:solidFill>
                <a:latin typeface="+mn-lt"/>
                <a:ea typeface="+mn-ea"/>
                <a:cs typeface="+mn-cs"/>
              </a:rPr>
              <a:t>eachers and </a:t>
            </a:r>
            <a:r>
              <a:rPr lang="en-US" sz="1200" b="1" kern="1200" dirty="0" smtClean="0">
                <a:solidFill>
                  <a:schemeClr val="tx1"/>
                </a:solidFill>
                <a:latin typeface="+mn-lt"/>
                <a:ea typeface="+mn-ea"/>
                <a:cs typeface="+mn-cs"/>
              </a:rPr>
              <a:t>E</a:t>
            </a:r>
            <a:r>
              <a:rPr lang="en-US" sz="1200" kern="1200" dirty="0" smtClean="0">
                <a:solidFill>
                  <a:schemeClr val="tx1"/>
                </a:solidFill>
                <a:latin typeface="+mn-lt"/>
                <a:ea typeface="+mn-ea"/>
                <a:cs typeface="+mn-cs"/>
              </a:rPr>
              <a:t>ducational </a:t>
            </a:r>
            <a:r>
              <a:rPr lang="en-US" sz="1200" b="1" kern="1200" dirty="0" smtClean="0">
                <a:solidFill>
                  <a:schemeClr val="tx1"/>
                </a:solidFill>
                <a:latin typeface="+mn-lt"/>
                <a:ea typeface="+mn-ea"/>
                <a:cs typeface="+mn-cs"/>
              </a:rPr>
              <a:t>R</a:t>
            </a:r>
            <a:r>
              <a:rPr lang="en-US" sz="1200" kern="1200" dirty="0" smtClean="0">
                <a:solidFill>
                  <a:schemeClr val="tx1"/>
                </a:solidFill>
                <a:latin typeface="+mn-lt"/>
                <a:ea typeface="+mn-ea"/>
                <a:cs typeface="+mn-cs"/>
              </a:rPr>
              <a:t>esearchers” </a:t>
            </a:r>
            <a:endParaRPr lang="en-US" dirty="0" smtClean="0"/>
          </a:p>
          <a:p>
            <a:r>
              <a:rPr lang="en-US" sz="1200" kern="1200" dirty="0" smtClean="0">
                <a:solidFill>
                  <a:schemeClr val="tx1"/>
                </a:solidFill>
                <a:latin typeface="+mn-lt"/>
                <a:ea typeface="+mn-ea"/>
                <a:cs typeface="+mn-cs"/>
              </a:rPr>
              <a:t>—managed by CCSSO and </a:t>
            </a:r>
            <a:r>
              <a:rPr lang="en-US" sz="1200" kern="1200" dirty="0" err="1" smtClean="0">
                <a:solidFill>
                  <a:schemeClr val="tx1"/>
                </a:solidFill>
                <a:latin typeface="+mn-lt"/>
                <a:ea typeface="+mn-ea"/>
                <a:cs typeface="+mn-cs"/>
              </a:rPr>
              <a:t>WestEd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PARCC = “</a:t>
            </a:r>
            <a:r>
              <a:rPr lang="en-US" sz="1200" b="1" kern="1200" dirty="0" smtClean="0">
                <a:solidFill>
                  <a:schemeClr val="tx1"/>
                </a:solidFill>
                <a:latin typeface="+mn-lt"/>
                <a:ea typeface="+mn-ea"/>
                <a:cs typeface="+mn-cs"/>
              </a:rPr>
              <a:t>P</a:t>
            </a:r>
            <a:r>
              <a:rPr lang="en-US" sz="1200" kern="1200" dirty="0" smtClean="0">
                <a:solidFill>
                  <a:schemeClr val="tx1"/>
                </a:solidFill>
                <a:latin typeface="+mn-lt"/>
                <a:ea typeface="+mn-ea"/>
                <a:cs typeface="+mn-cs"/>
              </a:rPr>
              <a:t>artnership for </a:t>
            </a:r>
            <a:r>
              <a:rPr lang="en-US" sz="1200" b="1" kern="1200" dirty="0" smtClean="0">
                <a:solidFill>
                  <a:schemeClr val="tx1"/>
                </a:solidFill>
                <a:latin typeface="+mn-lt"/>
                <a:ea typeface="+mn-ea"/>
                <a:cs typeface="+mn-cs"/>
              </a:rPr>
              <a:t>A</a:t>
            </a:r>
            <a:r>
              <a:rPr lang="en-US" sz="1200" kern="1200" dirty="0" smtClean="0">
                <a:solidFill>
                  <a:schemeClr val="tx1"/>
                </a:solidFill>
                <a:latin typeface="+mn-lt"/>
                <a:ea typeface="+mn-ea"/>
                <a:cs typeface="+mn-cs"/>
              </a:rPr>
              <a:t>ssessment of </a:t>
            </a:r>
            <a:r>
              <a:rPr lang="en-US" sz="1200" b="1" kern="1200" dirty="0" smtClean="0">
                <a:solidFill>
                  <a:schemeClr val="tx1"/>
                </a:solidFill>
                <a:latin typeface="+mn-lt"/>
                <a:ea typeface="+mn-ea"/>
                <a:cs typeface="+mn-cs"/>
              </a:rPr>
              <a:t>R</a:t>
            </a:r>
            <a:r>
              <a:rPr lang="en-US" sz="1200" kern="1200" dirty="0" smtClean="0">
                <a:solidFill>
                  <a:schemeClr val="tx1"/>
                </a:solidFill>
                <a:latin typeface="+mn-lt"/>
                <a:ea typeface="+mn-ea"/>
                <a:cs typeface="+mn-cs"/>
              </a:rPr>
              <a:t>eadiness for </a:t>
            </a:r>
            <a:r>
              <a:rPr lang="en-US" sz="1200" b="1"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ollege and </a:t>
            </a:r>
            <a:r>
              <a:rPr lang="en-US" sz="1200" b="1"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areers”—</a:t>
            </a:r>
          </a:p>
          <a:p>
            <a:r>
              <a:rPr lang="en-US" sz="1200" kern="1200" dirty="0" smtClean="0">
                <a:solidFill>
                  <a:schemeClr val="tx1"/>
                </a:solidFill>
                <a:latin typeface="+mn-lt"/>
                <a:ea typeface="+mn-ea"/>
                <a:cs typeface="+mn-cs"/>
              </a:rPr>
              <a:t>      managed by Achieve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Both spearheaded by NGA</a:t>
            </a:r>
          </a:p>
          <a:p>
            <a:pPr marL="228600" indent="-228600"/>
            <a:endParaRPr lang="en-US" dirty="0" smtClean="0"/>
          </a:p>
          <a:p>
            <a:pPr marL="228600" indent="-228600"/>
            <a:endParaRPr lang="en-US" dirty="0" smtClean="0"/>
          </a:p>
          <a:p>
            <a:pPr marL="228600" indent="-228600"/>
            <a:endParaRPr lang="en-US" dirty="0" smtClean="0"/>
          </a:p>
        </p:txBody>
      </p:sp>
      <p:sp>
        <p:nvSpPr>
          <p:cNvPr id="4" name="Slide Number Placeholder 3"/>
          <p:cNvSpPr>
            <a:spLocks noGrp="1"/>
          </p:cNvSpPr>
          <p:nvPr>
            <p:ph type="sldNum" sz="quarter" idx="10"/>
          </p:nvPr>
        </p:nvSpPr>
        <p:spPr/>
        <p:txBody>
          <a:bodyPr/>
          <a:lstStyle/>
          <a:p>
            <a:fld id="{9C908DC6-76CC-4FA1-9A52-66A21BCC65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347663" lvl="0" indent="-347663">
              <a:spcBef>
                <a:spcPts val="768"/>
              </a:spcBef>
              <a:buClr>
                <a:srgbClr val="43B02A"/>
              </a:buClr>
            </a:pPr>
            <a:r>
              <a:rPr lang="en-US" sz="1200" dirty="0" smtClean="0">
                <a:latin typeface="Franklin Gothic Book"/>
                <a:cs typeface="Franklin Gothic Book"/>
              </a:rPr>
              <a:t>26 states &amp;</a:t>
            </a:r>
            <a:r>
              <a:rPr lang="en-US" sz="1200" baseline="0" dirty="0" smtClean="0">
                <a:latin typeface="Franklin Gothic Book"/>
                <a:cs typeface="Franklin Gothic Book"/>
              </a:rPr>
              <a:t> </a:t>
            </a:r>
            <a:r>
              <a:rPr lang="en-US" sz="1200" dirty="0" smtClean="0">
                <a:latin typeface="Franklin Gothic Book"/>
                <a:cs typeface="Franklin Gothic Book"/>
              </a:rPr>
              <a:t>territories (22 governing, 3 advisory, 1 affiliate)</a:t>
            </a:r>
          </a:p>
          <a:p>
            <a:pPr marL="347663" lvl="0" indent="-347663">
              <a:spcBef>
                <a:spcPts val="768"/>
              </a:spcBef>
              <a:buClr>
                <a:srgbClr val="43B02A"/>
              </a:buClr>
            </a:pPr>
            <a:endParaRPr lang="en-US" sz="1200" dirty="0" smtClean="0">
              <a:latin typeface="Franklin Gothic Book"/>
              <a:cs typeface="Franklin Gothic Book"/>
            </a:endParaRPr>
          </a:p>
          <a:p>
            <a:pPr marL="347663" lvl="0" indent="-347663">
              <a:spcBef>
                <a:spcPts val="768"/>
              </a:spcBef>
              <a:buClr>
                <a:srgbClr val="43B02A"/>
              </a:buClr>
            </a:pPr>
            <a:r>
              <a:rPr lang="en-US" sz="1200" dirty="0" smtClean="0">
                <a:latin typeface="Franklin Gothic Book"/>
                <a:cs typeface="Franklin Gothic Book"/>
              </a:rPr>
              <a:t>K-12 and higher education leads in each state</a:t>
            </a:r>
          </a:p>
          <a:p>
            <a:pPr marL="347663" lvl="0" indent="-347663">
              <a:spcBef>
                <a:spcPts val="768"/>
              </a:spcBef>
              <a:buClr>
                <a:srgbClr val="43B02A"/>
              </a:buClr>
            </a:pPr>
            <a:endParaRPr lang="en-US" sz="1200" dirty="0" smtClean="0">
              <a:latin typeface="Franklin Gothic Book"/>
              <a:cs typeface="Franklin Gothic Book"/>
            </a:endParaRPr>
          </a:p>
          <a:p>
            <a:pPr marL="347663" lvl="0" indent="-347663">
              <a:spcBef>
                <a:spcPts val="768"/>
              </a:spcBef>
              <a:buClr>
                <a:srgbClr val="43B02A"/>
              </a:buClr>
            </a:pPr>
            <a:r>
              <a:rPr lang="en-US" sz="1200" dirty="0" smtClean="0">
                <a:latin typeface="Franklin Gothic Book"/>
                <a:cs typeface="Franklin Gothic Book"/>
              </a:rPr>
              <a:t>Purpose of SB Consortium:</a:t>
            </a:r>
          </a:p>
          <a:p>
            <a:pPr marL="347663" lvl="0" indent="-347663">
              <a:spcBef>
                <a:spcPts val="768"/>
              </a:spcBef>
              <a:buClr>
                <a:srgbClr val="43B02A"/>
              </a:buClr>
            </a:pPr>
            <a:r>
              <a:rPr lang="en-US" sz="1200" dirty="0" smtClean="0">
                <a:latin typeface="Franklin Gothic Book"/>
                <a:cs typeface="Franklin Gothic Book"/>
              </a:rPr>
              <a:t>1)To develop a </a:t>
            </a:r>
            <a:r>
              <a:rPr lang="en-US" sz="1200" b="1" dirty="0" smtClean="0">
                <a:latin typeface="Franklin Gothic Book"/>
                <a:cs typeface="Franklin Gothic Book"/>
              </a:rPr>
              <a:t>comprehensive and innovative </a:t>
            </a:r>
            <a:r>
              <a:rPr lang="en-US" sz="1200" dirty="0" smtClean="0">
                <a:solidFill>
                  <a:schemeClr val="accent1"/>
                </a:solidFill>
                <a:latin typeface="Franklin Gothic Book"/>
                <a:cs typeface="Franklin Gothic Book"/>
              </a:rPr>
              <a:t>assessment system*</a:t>
            </a:r>
            <a:r>
              <a:rPr lang="en-US" sz="1200" dirty="0" smtClean="0">
                <a:latin typeface="Franklin Gothic Book"/>
                <a:cs typeface="Franklin Gothic Book"/>
              </a:rPr>
              <a:t> for grades 3-8 and high school in English language arts and mathematics aligned to the </a:t>
            </a:r>
            <a:r>
              <a:rPr lang="en-US" sz="1200" dirty="0" smtClean="0">
                <a:solidFill>
                  <a:schemeClr val="accent1"/>
                </a:solidFill>
                <a:latin typeface="Franklin Gothic Book"/>
                <a:cs typeface="Franklin Gothic Book"/>
              </a:rPr>
              <a:t>Common Core State Standards</a:t>
            </a:r>
            <a:r>
              <a:rPr lang="en-US" sz="1200" dirty="0" smtClean="0">
                <a:latin typeface="Franklin Gothic Book"/>
                <a:cs typeface="Franklin Gothic Book"/>
              </a:rPr>
              <a:t>, so that . . . </a:t>
            </a:r>
          </a:p>
          <a:p>
            <a:pPr marL="347663" lvl="0" indent="-347663">
              <a:spcBef>
                <a:spcPts val="768"/>
              </a:spcBef>
              <a:buClr>
                <a:srgbClr val="43B02A"/>
              </a:buClr>
              <a:buNone/>
            </a:pPr>
            <a:endParaRPr lang="en-US" sz="1200" dirty="0" smtClean="0">
              <a:latin typeface="Franklin Gothic Book"/>
              <a:cs typeface="Franklin Gothic Book"/>
            </a:endParaRPr>
          </a:p>
          <a:p>
            <a:pPr marL="347663" lvl="0" indent="-347663">
              <a:spcBef>
                <a:spcPts val="768"/>
              </a:spcBef>
              <a:buClr>
                <a:srgbClr val="43B02A"/>
              </a:buClr>
            </a:pPr>
            <a:r>
              <a:rPr lang="en-US" sz="1200" dirty="0" smtClean="0">
                <a:latin typeface="Franklin Gothic Book"/>
                <a:cs typeface="Franklin Gothic Book"/>
              </a:rPr>
              <a:t>2) . . . students leave high school</a:t>
            </a:r>
            <a:r>
              <a:rPr lang="en-US" sz="1200" dirty="0" smtClean="0">
                <a:solidFill>
                  <a:srgbClr val="63666A"/>
                </a:solidFill>
                <a:latin typeface="Franklin Gothic Book"/>
                <a:cs typeface="Franklin Gothic Book"/>
              </a:rPr>
              <a:t> </a:t>
            </a:r>
            <a:r>
              <a:rPr lang="en-US" sz="1200" b="1" dirty="0" smtClean="0">
                <a:solidFill>
                  <a:srgbClr val="43B02A"/>
                </a:solidFill>
                <a:latin typeface="Franklin Gothic Book"/>
                <a:cs typeface="Franklin Gothic Book"/>
              </a:rPr>
              <a:t>prepared for postsecondary success </a:t>
            </a:r>
            <a:r>
              <a:rPr lang="en-US" sz="1200" dirty="0" smtClean="0">
                <a:latin typeface="Franklin Gothic Book"/>
                <a:cs typeface="Franklin Gothic Book"/>
              </a:rPr>
              <a:t>in college or a career through increased student learning and improved teaching.</a:t>
            </a:r>
          </a:p>
          <a:p>
            <a:pPr marL="347663" lvl="0" indent="-347663">
              <a:spcBef>
                <a:spcPts val="768"/>
              </a:spcBef>
              <a:buClr>
                <a:srgbClr val="43B02A"/>
              </a:buClr>
              <a:buNone/>
            </a:pPr>
            <a:endParaRPr lang="en-US" sz="1100" dirty="0" smtClean="0">
              <a:latin typeface="Franklin Gothic Book"/>
              <a:cs typeface="Franklin Gothic Book"/>
            </a:endParaRPr>
          </a:p>
          <a:p>
            <a:pPr marL="347663" indent="-347663">
              <a:spcBef>
                <a:spcPts val="768"/>
              </a:spcBef>
              <a:buClr>
                <a:srgbClr val="43B02A"/>
              </a:buClr>
              <a:buFontTx/>
              <a:buChar char="•"/>
            </a:pPr>
            <a:r>
              <a:rPr lang="en-US" sz="1050" dirty="0" smtClean="0">
                <a:latin typeface="Franklin Gothic Book"/>
                <a:cs typeface="Franklin Gothic Book"/>
              </a:rPr>
              <a:t>To be </a:t>
            </a:r>
            <a:r>
              <a:rPr lang="en-US" sz="1050" b="1" dirty="0" smtClean="0">
                <a:solidFill>
                  <a:srgbClr val="43B02A"/>
                </a:solidFill>
                <a:latin typeface="Franklin Gothic Book"/>
                <a:cs typeface="Franklin Gothic Book"/>
              </a:rPr>
              <a:t>operational</a:t>
            </a:r>
            <a:r>
              <a:rPr lang="en-US" sz="1050" dirty="0" smtClean="0">
                <a:solidFill>
                  <a:srgbClr val="43B02A"/>
                </a:solidFill>
                <a:latin typeface="Franklin Gothic Book"/>
                <a:cs typeface="Franklin Gothic Book"/>
              </a:rPr>
              <a:t> </a:t>
            </a:r>
            <a:r>
              <a:rPr lang="en-US" sz="1050" dirty="0" smtClean="0">
                <a:latin typeface="Franklin Gothic Book"/>
                <a:cs typeface="Franklin Gothic Book"/>
              </a:rPr>
              <a:t>across Consortium states in the 2014-15 school year</a:t>
            </a:r>
          </a:p>
          <a:p>
            <a:pPr marL="347663" indent="-347663">
              <a:spcBef>
                <a:spcPts val="768"/>
              </a:spcBef>
              <a:buClr>
                <a:srgbClr val="43B02A"/>
              </a:buClr>
              <a:buFontTx/>
              <a:buNone/>
            </a:pPr>
            <a:endParaRPr lang="en-US" sz="1050" dirty="0" smtClean="0">
              <a:latin typeface="Franklin Gothic Book"/>
              <a:cs typeface="Franklin Gothic Book"/>
            </a:endParaRPr>
          </a:p>
          <a:p>
            <a:pPr marL="347663" marR="0" indent="-347663" algn="l" defTabSz="914400" rtl="0" eaLnBrk="1" fontAlgn="auto" latinLnBrk="0" hangingPunct="1">
              <a:lnSpc>
                <a:spcPct val="100000"/>
              </a:lnSpc>
              <a:spcBef>
                <a:spcPts val="768"/>
              </a:spcBef>
              <a:spcAft>
                <a:spcPts val="0"/>
              </a:spcAft>
              <a:buClr>
                <a:srgbClr val="43B02A"/>
              </a:buClr>
              <a:buSzTx/>
              <a:buFontTx/>
              <a:buNone/>
              <a:tabLst/>
              <a:defRPr/>
            </a:pPr>
            <a:endParaRPr lang="en-US" sz="1050" dirty="0" smtClean="0"/>
          </a:p>
          <a:p>
            <a:pPr marL="347663" marR="0" indent="-347663" algn="l" defTabSz="914400" rtl="0" eaLnBrk="1" fontAlgn="auto" latinLnBrk="0" hangingPunct="1">
              <a:lnSpc>
                <a:spcPct val="100000"/>
              </a:lnSpc>
              <a:spcBef>
                <a:spcPts val="768"/>
              </a:spcBef>
              <a:spcAft>
                <a:spcPts val="0"/>
              </a:spcAft>
              <a:buClr>
                <a:srgbClr val="43B02A"/>
              </a:buClr>
              <a:buSzTx/>
              <a:buFontTx/>
              <a:buNone/>
              <a:tabLst/>
              <a:defRPr/>
            </a:pPr>
            <a:r>
              <a:rPr lang="en-US" sz="1050" dirty="0" smtClean="0"/>
              <a:t>PARCC = “Partnership for Assessment of Readiness for College and Careers”</a:t>
            </a:r>
          </a:p>
          <a:p>
            <a:pPr marL="347663" indent="-347663">
              <a:spcBef>
                <a:spcPts val="768"/>
              </a:spcBef>
              <a:buClr>
                <a:srgbClr val="43B02A"/>
              </a:buClr>
              <a:buFontTx/>
              <a:buChar char="•"/>
            </a:pPr>
            <a:endParaRPr lang="en-US" sz="1050" dirty="0" smtClean="0">
              <a:latin typeface="Franklin Gothic Book"/>
              <a:cs typeface="Franklin Gothic Book"/>
            </a:endParaRPr>
          </a:p>
          <a:p>
            <a:pPr marL="347663" lvl="0" indent="-347663">
              <a:spcBef>
                <a:spcPts val="768"/>
              </a:spcBef>
              <a:buClr>
                <a:srgbClr val="43B02A"/>
              </a:buClr>
            </a:pPr>
            <a:endParaRPr lang="en-US"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08DC6-76CC-4FA1-9A52-66A21BCC65C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lide Number Placeholder 3"/>
          <p:cNvSpPr>
            <a:spLocks noGrp="1"/>
          </p:cNvSpPr>
          <p:nvPr>
            <p:ph type="sldNum" sz="quarter" idx="5"/>
          </p:nvPr>
        </p:nvSpPr>
        <p:spPr bwMode="auto">
          <a:ln>
            <a:miter lim="800000"/>
            <a:headEnd/>
            <a:tailEnd/>
          </a:ln>
        </p:spPr>
        <p:txBody>
          <a:bodyPr/>
          <a:lstStyle/>
          <a:p>
            <a:pPr>
              <a:defRPr/>
            </a:pPr>
            <a:fld id="{7A85519B-0C79-4704-85DF-0C2D3B0D2449}" type="slidenum">
              <a:rPr lang="en-US">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93776" y="344778"/>
            <a:ext cx="8257032" cy="769441"/>
          </a:xfrm>
        </p:spPr>
        <p:txBody>
          <a:bodyPr>
            <a:noAutofit/>
          </a:bodyPr>
          <a:lstStyle>
            <a:lvl1pPr algn="r">
              <a:defRPr sz="4400">
                <a:solidFill>
                  <a:schemeClr val="accent1"/>
                </a:solidFill>
                <a:latin typeface="Arial" pitchFamily="34" charset="0"/>
                <a:cs typeface="Arial"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93776" y="974631"/>
            <a:ext cx="8257032" cy="1207008"/>
          </a:xfrm>
        </p:spPr>
        <p:txBody>
          <a:bodyPr>
            <a:normAutofit/>
          </a:bodyPr>
          <a:lstStyle>
            <a:lvl1pPr marL="0" indent="0" algn="r" defTabSz="457200" rtl="0" eaLnBrk="1" latinLnBrk="0" hangingPunct="1">
              <a:lnSpc>
                <a:spcPct val="90000"/>
              </a:lnSpc>
              <a:spcBef>
                <a:spcPts val="0"/>
              </a:spcBef>
              <a:buClr>
                <a:schemeClr val="accent1"/>
              </a:buClr>
              <a:buSzPct val="125000"/>
              <a:buFont typeface="Arial"/>
              <a:buNone/>
              <a:defRPr lang="en-US" sz="3000" b="0" kern="120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a:p>
            <a:r>
              <a:rPr lang="en-US" dirty="0" smtClean="0"/>
              <a:t>Presenter</a:t>
            </a:r>
          </a:p>
          <a:p>
            <a:r>
              <a:rPr lang="en-US" dirty="0" smtClean="0"/>
              <a:t>Presenter</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tx2"/>
                </a:solidFill>
                <a:latin typeface="Arial" pitchFamily="34" charset="0"/>
                <a:cs typeface="Arial" pitchFamily="34" charset="0"/>
              </a:defRPr>
            </a:lvl1pPr>
          </a:lstStyle>
          <a:p>
            <a:fld id="{CC36B983-BD64-874D-86F2-B549B79A397C}" type="datetimeFigureOut">
              <a:rPr lang="en-US" smtClean="0"/>
              <a:pPr/>
              <a:t>9/4/2013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tx2"/>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a:xfrm>
            <a:off x="6682296" y="6410140"/>
            <a:ext cx="2133600" cy="365125"/>
          </a:xfrm>
        </p:spPr>
        <p:txBody>
          <a:bodyPr/>
          <a:lstStyle>
            <a:lvl1pPr>
              <a:defRPr>
                <a:solidFill>
                  <a:schemeClr val="tx2"/>
                </a:solidFill>
                <a:latin typeface="Arial" pitchFamily="34" charset="0"/>
                <a:cs typeface="Arial" pitchFamily="34" charset="0"/>
              </a:defRPr>
            </a:lvl1pPr>
          </a:lstStyle>
          <a:p>
            <a:fld id="{B0BF9025-D128-CC4B-B075-F0A35CC9F153}" type="slidenum">
              <a:rPr lang="en-US" smtClean="0"/>
              <a:pPr/>
              <a:t>‹#›</a:t>
            </a:fld>
            <a:endParaRPr lang="en-US" dirty="0"/>
          </a:p>
        </p:txBody>
      </p:sp>
      <p:sp>
        <p:nvSpPr>
          <p:cNvPr id="10" name="Text Placeholder 9"/>
          <p:cNvSpPr>
            <a:spLocks noGrp="1"/>
          </p:cNvSpPr>
          <p:nvPr>
            <p:ph type="body" sz="quarter" idx="13" hasCustomPrompt="1"/>
          </p:nvPr>
        </p:nvSpPr>
        <p:spPr>
          <a:xfrm>
            <a:off x="1387475" y="4733925"/>
            <a:ext cx="7299325" cy="967628"/>
          </a:xfrm>
        </p:spPr>
        <p:txBody>
          <a:bodyPr>
            <a:noAutofit/>
          </a:bodyPr>
          <a:lstStyle>
            <a:lvl1pPr marL="0" indent="0" algn="r">
              <a:spcBef>
                <a:spcPts val="0"/>
              </a:spcBef>
              <a:buNone/>
              <a:defRPr sz="2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Name</a:t>
            </a:r>
          </a:p>
          <a:p>
            <a:pPr lvl="0"/>
            <a:r>
              <a:rPr lang="en-US" dirty="0" smtClean="0"/>
              <a:t>Date</a:t>
            </a:r>
          </a:p>
        </p:txBody>
      </p:sp>
    </p:spTree>
    <p:extLst>
      <p:ext uri="{BB962C8B-B14F-4D97-AF65-F5344CB8AC3E}">
        <p14:creationId xmlns:p14="http://schemas.microsoft.com/office/powerpoint/2010/main" val="16021797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9/4/2013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7582786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9/4/2013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39333111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9/4/2013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0BF9025-D128-CC4B-B075-F0A35CC9F153}" type="slidenum">
              <a:rPr lang="en-US" smtClean="0"/>
              <a:pPr/>
              <a:t>‹#›</a:t>
            </a:fld>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975215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9/4/2013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0BF9025-D128-CC4B-B075-F0A35CC9F153}" type="slidenum">
              <a:rPr lang="en-US" smtClean="0"/>
              <a:pPr/>
              <a:t>‹#›</a:t>
            </a:fld>
            <a:endParaRPr lang="en-US" dirty="0"/>
          </a:p>
        </p:txBody>
      </p:sp>
      <p:sp>
        <p:nvSpPr>
          <p:cNvPr id="8" name="Title 1"/>
          <p:cNvSpPr>
            <a:spLocks noGrp="1"/>
          </p:cNvSpPr>
          <p:nvPr>
            <p:ph type="ctrTitle"/>
          </p:nvPr>
        </p:nvSpPr>
        <p:spPr>
          <a:xfrm>
            <a:off x="749808" y="1198938"/>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560071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600">
                <a:solidFill>
                  <a:schemeClr val="tx2"/>
                </a:solidFill>
                <a:latin typeface="Arial" pitchFamily="34" charset="0"/>
                <a:cs typeface="Arial" pitchFamily="34" charset="0"/>
              </a:defRPr>
            </a:lvl1pPr>
          </a:lstStyle>
          <a:p>
            <a:fld id="{CC36B983-BD64-874D-86F2-B549B79A397C}" type="datetimeFigureOut">
              <a:rPr lang="en-US" smtClean="0">
                <a:solidFill>
                  <a:srgbClr val="000000"/>
                </a:solidFill>
              </a:rPr>
              <a:pPr/>
              <a:t>9/4/2013</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1600">
                <a:solidFill>
                  <a:schemeClr val="tx2"/>
                </a:solidFill>
                <a:latin typeface="Arial" pitchFamily="34" charset="0"/>
                <a:cs typeface="Arial" pitchFamily="34"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956832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95890" y="6417908"/>
            <a:ext cx="2133600" cy="365125"/>
          </a:xfrm>
        </p:spPr>
        <p:txBody>
          <a:bodyPr/>
          <a:lstStyle>
            <a:lvl1pPr>
              <a:defRPr sz="900">
                <a:latin typeface="Arial" pitchFamily="34" charset="0"/>
                <a:cs typeface="Arial" pitchFamily="34" charset="0"/>
              </a:defRPr>
            </a:lvl1pPr>
          </a:lstStyle>
          <a:p>
            <a:r>
              <a:rPr lang="en-US" dirty="0" smtClean="0">
                <a:solidFill>
                  <a:srgbClr val="000000"/>
                </a:solidFill>
              </a:rPr>
              <a:t>Page </a:t>
            </a:r>
            <a:fld id="{8EE25981-F994-48C1-AACC-4E19E384D26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84979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solidFill>
                  <a:srgbClr val="63666A"/>
                </a:solidFill>
              </a:rPr>
              <a:pPr/>
              <a:t>9/4/2013</a:t>
            </a:fld>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654407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solidFill>
                  <a:srgbClr val="63666A"/>
                </a:solidFill>
              </a:rPr>
              <a:pPr/>
              <a:t>9/4/2013</a:t>
            </a:fld>
            <a:endParaRPr lang="en-US"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128776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solidFill>
                  <a:srgbClr val="63666A"/>
                </a:solidFill>
              </a:rPr>
              <a:pPr/>
              <a:t>9/4/2013</a:t>
            </a:fld>
            <a:endParaRPr lang="en-US" dirty="0">
              <a:solidFill>
                <a:srgbClr val="63666A"/>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9" name="Slide Number Placeholder 8"/>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355626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solidFill>
                  <a:srgbClr val="63666A"/>
                </a:solidFill>
              </a:rPr>
              <a:pPr/>
              <a:t>9/4/2013</a:t>
            </a:fld>
            <a:endParaRPr lang="en-US" dirty="0">
              <a:solidFill>
                <a:srgbClr val="63666A"/>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0361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2100" y="6407150"/>
            <a:ext cx="2133600" cy="365125"/>
          </a:xfrm>
        </p:spPr>
        <p:txBody>
          <a:bodyPr/>
          <a:lstStyle>
            <a:lvl1pPr>
              <a:defRPr sz="900">
                <a:latin typeface="Franklin Gothic Book" pitchFamily="34" charset="0"/>
              </a:defRPr>
            </a:lvl1pPr>
          </a:lstStyle>
          <a:p>
            <a:r>
              <a:rPr lang="en-US" dirty="0" smtClean="0"/>
              <a:t>Page </a:t>
            </a:r>
            <a:fld id="{8EE25981-F994-48C1-AACC-4E19E384D26C}" type="slidenum">
              <a:rPr lang="en-US" smtClean="0"/>
              <a:pPr/>
              <a:t>‹#›</a:t>
            </a:fld>
            <a:endParaRPr lang="en-US" dirty="0"/>
          </a:p>
        </p:txBody>
      </p:sp>
    </p:spTree>
    <p:extLst>
      <p:ext uri="{BB962C8B-B14F-4D97-AF65-F5344CB8AC3E}">
        <p14:creationId xmlns:p14="http://schemas.microsoft.com/office/powerpoint/2010/main" val="2868647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solidFill>
                  <a:srgbClr val="63666A"/>
                </a:solidFill>
              </a:rPr>
              <a:pPr/>
              <a:t>9/4/2013</a:t>
            </a:fld>
            <a:endParaRPr lang="en-US" dirty="0">
              <a:solidFill>
                <a:srgbClr val="63666A"/>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318451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solidFill>
                  <a:srgbClr val="63666A"/>
                </a:solidFill>
              </a:rPr>
              <a:pPr/>
              <a:t>9/4/2013</a:t>
            </a:fld>
            <a:endParaRPr lang="en-US"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908563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solidFill>
                  <a:srgbClr val="63666A"/>
                </a:solidFill>
              </a:rPr>
              <a:pPr/>
              <a:t>9/4/2013</a:t>
            </a:fld>
            <a:endParaRPr lang="en-US"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94405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solidFill>
                  <a:srgbClr val="63666A"/>
                </a:solidFill>
              </a:rPr>
              <a:pPr/>
              <a:t>9/4/2013</a:t>
            </a:fld>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249006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solidFill>
                  <a:srgbClr val="63666A"/>
                </a:solidFill>
              </a:rPr>
              <a:pPr/>
              <a:t>9/4/2013</a:t>
            </a:fld>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460752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solidFill>
                  <a:srgbClr val="63666A"/>
                </a:solidFill>
              </a:rPr>
              <a:pPr/>
              <a:t>9/4/2013</a:t>
            </a:fld>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13158988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solidFill>
                  <a:srgbClr val="63666A"/>
                </a:solidFill>
              </a:rPr>
              <a:pPr/>
              <a:t>9/4/2013</a:t>
            </a:fld>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198938"/>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975396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9/4/2013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0BF9025-D128-CC4B-B075-F0A35CC9F153}" type="slidenum">
              <a:rPr lang="en-US" smtClean="0"/>
              <a:pPr/>
              <a:t>‹#›</a:t>
            </a:fld>
            <a:endParaRPr lang="en-US" dirty="0"/>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61731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9/4/2013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2577109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9/4/2013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27966041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9/4/2013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33431618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9/4/2013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20307125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9/4/2013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41829854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9/4/2013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30238980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71538" y="6388624"/>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206137872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iming>
    <p:tnLst>
      <p:par>
        <p:cTn id="1" dur="indefinite" restart="never" nodeType="tmRoot"/>
      </p:par>
    </p:tnLst>
  </p:timing>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93054" y="6388624"/>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609720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iming>
    <p:tnLst>
      <p:par>
        <p:cTn id="1" dur="indefinite" restart="never" nodeType="tmRoot"/>
      </p:par>
    </p:tnLst>
  </p:timing>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smarterbalanced.org/achievement-level-descriptors-and-college-readiness/" TargetMode="External"/><Relationship Id="rId3" Type="http://schemas.openxmlformats.org/officeDocument/2006/relationships/hyperlink" Target="http://www.corestandards.org/" TargetMode="External"/><Relationship Id="rId7" Type="http://schemas.openxmlformats.org/officeDocument/2006/relationships/hyperlink" Target="http://sampleitems.smarterbalanced.org/itempreview/sbac/index.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ampleitems.smarterbalanced.org/itempreview/sbac/ELA.htm" TargetMode="External"/><Relationship Id="rId5" Type="http://schemas.openxmlformats.org/officeDocument/2006/relationships/hyperlink" Target="http://www.smarterbalanced.org/sample-items-and-performance-tasks/" TargetMode="External"/><Relationship Id="rId10" Type="http://schemas.openxmlformats.org/officeDocument/2006/relationships/hyperlink" Target="http://www.smarterbalanced.org/resources-events/faqs/#2512" TargetMode="External"/><Relationship Id="rId4" Type="http://schemas.openxmlformats.org/officeDocument/2006/relationships/hyperlink" Target="http://knowledgecenter.completionbydesign.org/resource/355" TargetMode="External"/><Relationship Id="rId9" Type="http://schemas.openxmlformats.org/officeDocument/2006/relationships/hyperlink" Target="http://www.ctn.state.ct.us/CTNplayer.asp?odID=855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dbazell@qx.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Smarter Balanced &amp; Higher Education</a:t>
            </a:r>
            <a:endParaRPr lang="en-US" sz="3200" dirty="0"/>
          </a:p>
        </p:txBody>
      </p:sp>
      <p:sp>
        <p:nvSpPr>
          <p:cNvPr id="3" name="Subtitle 2"/>
          <p:cNvSpPr>
            <a:spLocks noGrp="1"/>
          </p:cNvSpPr>
          <p:nvPr>
            <p:ph type="subTitle" idx="1"/>
          </p:nvPr>
        </p:nvSpPr>
        <p:spPr/>
        <p:txBody>
          <a:bodyPr>
            <a:normAutofit/>
          </a:bodyPr>
          <a:lstStyle/>
          <a:p>
            <a:r>
              <a:rPr lang="en-US" sz="2400" dirty="0" smtClean="0">
                <a:solidFill>
                  <a:schemeClr val="bg2"/>
                </a:solidFill>
              </a:rPr>
              <a:t>Dianne M. Bazell, Ph.D.</a:t>
            </a:r>
          </a:p>
          <a:p>
            <a:r>
              <a:rPr lang="en-US" sz="2400" dirty="0" smtClean="0">
                <a:solidFill>
                  <a:schemeClr val="bg2"/>
                </a:solidFill>
              </a:rPr>
              <a:t>Senior Higher Education Regional Advisor</a:t>
            </a:r>
            <a:endParaRPr lang="en-US" sz="2400" dirty="0">
              <a:solidFill>
                <a:schemeClr val="bg2"/>
              </a:solidFill>
            </a:endParaRPr>
          </a:p>
        </p:txBody>
      </p:sp>
      <p:sp>
        <p:nvSpPr>
          <p:cNvPr id="4" name="Text Placeholder 3"/>
          <p:cNvSpPr>
            <a:spLocks noGrp="1"/>
          </p:cNvSpPr>
          <p:nvPr>
            <p:ph type="body" sz="quarter" idx="13"/>
          </p:nvPr>
        </p:nvSpPr>
        <p:spPr/>
        <p:txBody>
          <a:bodyPr/>
          <a:lstStyle/>
          <a:p>
            <a:r>
              <a:rPr lang="en-US" sz="2000" dirty="0" smtClean="0"/>
              <a:t>West Virginia Advisory Council of Faculty</a:t>
            </a:r>
          </a:p>
          <a:p>
            <a:r>
              <a:rPr lang="en-US" sz="2000" dirty="0" smtClean="0"/>
              <a:t>July 28, 2013</a:t>
            </a:r>
            <a:endParaRPr lang="en-US" sz="2000" dirty="0"/>
          </a:p>
        </p:txBody>
      </p:sp>
      <p:sp>
        <p:nvSpPr>
          <p:cNvPr id="5" name="TextBox 4"/>
          <p:cNvSpPr txBox="1"/>
          <p:nvPr/>
        </p:nvSpPr>
        <p:spPr>
          <a:xfrm>
            <a:off x="4974756" y="77252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53515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Same Side Corner Rectangle 25"/>
          <p:cNvSpPr/>
          <p:nvPr/>
        </p:nvSpPr>
        <p:spPr>
          <a:xfrm rot="10800000">
            <a:off x="4672011" y="1576112"/>
            <a:ext cx="4014788" cy="4071938"/>
          </a:xfrm>
          <a:prstGeom prst="round2SameRect">
            <a:avLst>
              <a:gd name="adj1" fmla="val 8000"/>
              <a:gd name="adj2" fmla="val 0"/>
            </a:avLst>
          </a:prstGeom>
          <a:ln w="19050">
            <a:solidFill>
              <a:schemeClr val="bg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 Same Side Corner Rectangle 18"/>
          <p:cNvSpPr/>
          <p:nvPr/>
        </p:nvSpPr>
        <p:spPr>
          <a:xfrm rot="10800000">
            <a:off x="384175" y="1576112"/>
            <a:ext cx="4014788" cy="4071938"/>
          </a:xfrm>
          <a:prstGeom prst="round2SameRect">
            <a:avLst>
              <a:gd name="adj1" fmla="val 8000"/>
              <a:gd name="adj2" fmla="val 0"/>
            </a:avLst>
          </a:prstGeom>
          <a:ln w="19050">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normAutofit/>
          </a:bodyPr>
          <a:lstStyle/>
          <a:p>
            <a:r>
              <a:rPr lang="en-US" dirty="0">
                <a:solidFill>
                  <a:schemeClr val="bg2"/>
                </a:solidFill>
              </a:rPr>
              <a:t>Reaching the </a:t>
            </a:r>
            <a:r>
              <a:rPr lang="en-US" dirty="0" smtClean="0">
                <a:solidFill>
                  <a:schemeClr val="bg2"/>
                </a:solidFill>
              </a:rPr>
              <a:t>Goal with Higher Education Partnership</a:t>
            </a:r>
            <a:endParaRPr lang="en-US" dirty="0">
              <a:solidFill>
                <a:schemeClr val="bg2"/>
              </a:solidFill>
            </a:endParaRPr>
          </a:p>
        </p:txBody>
      </p:sp>
      <p:grpSp>
        <p:nvGrpSpPr>
          <p:cNvPr id="10" name="Group 13"/>
          <p:cNvGrpSpPr/>
          <p:nvPr/>
        </p:nvGrpSpPr>
        <p:grpSpPr>
          <a:xfrm>
            <a:off x="383447" y="1576112"/>
            <a:ext cx="4015516" cy="527534"/>
            <a:chOff x="5950164" y="95232"/>
            <a:chExt cx="2608547" cy="527534"/>
          </a:xfrm>
          <a:solidFill>
            <a:srgbClr val="006E8F"/>
          </a:solidFill>
        </p:grpSpPr>
        <p:sp>
          <p:nvSpPr>
            <p:cNvPr id="11" name="Rectangle 10"/>
            <p:cNvSpPr/>
            <p:nvPr/>
          </p:nvSpPr>
          <p:spPr>
            <a:xfrm>
              <a:off x="5950164" y="95232"/>
              <a:ext cx="2608547" cy="527534"/>
            </a:xfrm>
            <a:prstGeom prst="rect">
              <a:avLst/>
            </a:prstGeom>
            <a:grpFill/>
            <a:ln w="19050">
              <a:solidFill>
                <a:schemeClr val="tx1"/>
              </a:solidFill>
            </a:ln>
          </p:spPr>
          <p:style>
            <a:lnRef idx="2">
              <a:scrgbClr r="0" g="0" b="0"/>
            </a:lnRef>
            <a:fillRef idx="1">
              <a:scrgbClr r="0" g="0" b="0"/>
            </a:fillRef>
            <a:effectRef idx="0">
              <a:schemeClr val="accent3">
                <a:shade val="50000"/>
                <a:hueOff val="178370"/>
                <a:satOff val="-2846"/>
                <a:lumOff val="27405"/>
                <a:alphaOff val="0"/>
              </a:schemeClr>
            </a:effectRef>
            <a:fontRef idx="minor">
              <a:schemeClr val="lt1"/>
            </a:fontRef>
          </p:style>
        </p:sp>
        <p:sp>
          <p:nvSpPr>
            <p:cNvPr id="12" name="Rectangle 11"/>
            <p:cNvSpPr/>
            <p:nvPr/>
          </p:nvSpPr>
          <p:spPr>
            <a:xfrm>
              <a:off x="5950164" y="95232"/>
              <a:ext cx="2608547" cy="527534"/>
            </a:xfrm>
            <a:prstGeom prst="rect">
              <a:avLst/>
            </a:prstGeom>
            <a:grpFill/>
            <a:ln w="19050">
              <a:solidFill>
                <a:schemeClr val="tx1"/>
              </a:solidFill>
            </a:ln>
          </p:spPr>
          <p:style>
            <a:lnRef idx="0">
              <a:scrgbClr r="0" g="0" b="0"/>
            </a:lnRef>
            <a:fillRef idx="0">
              <a:scrgbClr r="0" g="0" b="0"/>
            </a:fillRef>
            <a:effectRef idx="0">
              <a:scrgbClr r="0" g="0" b="0"/>
            </a:effectRef>
            <a:fontRef idx="minor">
              <a:schemeClr val="lt1"/>
            </a:fontRef>
          </p:style>
          <p:txBody>
            <a:bodyPr lIns="106680" tIns="60960" rIns="106680" bIns="60960" spcCol="1270" anchor="ctr"/>
            <a:lstStyle/>
            <a:p>
              <a:pPr algn="ctr" defTabSz="666750">
                <a:lnSpc>
                  <a:spcPct val="90000"/>
                </a:lnSpc>
                <a:spcAft>
                  <a:spcPct val="35000"/>
                </a:spcAft>
                <a:defRPr/>
              </a:pPr>
              <a:r>
                <a:rPr lang="en-US" b="1" dirty="0" smtClean="0">
                  <a:solidFill>
                    <a:prstClr val="white"/>
                  </a:solidFill>
                  <a:latin typeface="Arial" pitchFamily="34" charset="0"/>
                  <a:cs typeface="Arial" pitchFamily="34" charset="0"/>
                </a:rPr>
                <a:t>What </a:t>
              </a:r>
              <a:r>
                <a:rPr lang="en-US" b="1" i="1" dirty="0" smtClean="0">
                  <a:solidFill>
                    <a:prstClr val="white"/>
                  </a:solidFill>
                  <a:latin typeface="Arial" pitchFamily="34" charset="0"/>
                  <a:cs typeface="Arial" pitchFamily="34" charset="0"/>
                </a:rPr>
                <a:t>IS</a:t>
              </a:r>
              <a:r>
                <a:rPr lang="en-US" b="1" dirty="0" smtClean="0">
                  <a:solidFill>
                    <a:prstClr val="white"/>
                  </a:solidFill>
                  <a:latin typeface="Arial" pitchFamily="34" charset="0"/>
                  <a:cs typeface="Arial" pitchFamily="34" charset="0"/>
                </a:rPr>
                <a:t> Asked of Higher Education</a:t>
              </a:r>
              <a:endParaRPr lang="en-US" b="1" dirty="0">
                <a:solidFill>
                  <a:prstClr val="white"/>
                </a:solidFill>
                <a:latin typeface="Arial" pitchFamily="34" charset="0"/>
                <a:cs typeface="Arial" pitchFamily="34" charset="0"/>
              </a:endParaRPr>
            </a:p>
          </p:txBody>
        </p:sp>
      </p:grpSp>
      <p:grpSp>
        <p:nvGrpSpPr>
          <p:cNvPr id="13" name="Group 14"/>
          <p:cNvGrpSpPr/>
          <p:nvPr/>
        </p:nvGrpSpPr>
        <p:grpSpPr>
          <a:xfrm>
            <a:off x="383448" y="2103647"/>
            <a:ext cx="4027187" cy="3966928"/>
            <a:chOff x="5950164" y="622767"/>
            <a:chExt cx="2608547" cy="2799900"/>
          </a:xfrm>
          <a:noFill/>
        </p:grpSpPr>
        <p:sp>
          <p:nvSpPr>
            <p:cNvPr id="14" name="Rectangle 13"/>
            <p:cNvSpPr/>
            <p:nvPr/>
          </p:nvSpPr>
          <p:spPr>
            <a:xfrm>
              <a:off x="5950164" y="622767"/>
              <a:ext cx="2608547" cy="2799900"/>
            </a:xfrm>
            <a:prstGeom prst="rect">
              <a:avLst/>
            </a:prstGeom>
            <a:grpFill/>
            <a:ln>
              <a:noFill/>
            </a:ln>
          </p:spPr>
          <p:style>
            <a:lnRef idx="2">
              <a:scrgbClr r="0" g="0" b="0"/>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5950164" y="622767"/>
              <a:ext cx="2608547" cy="27999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106680" bIns="120015" spcCol="1270"/>
            <a:lstStyle/>
            <a:p>
              <a:pPr marL="166688" lvl="1" indent="-166688" defTabSz="666750">
                <a:lnSpc>
                  <a:spcPct val="90000"/>
                </a:lnSpc>
                <a:spcAft>
                  <a:spcPts val="600"/>
                </a:spcAft>
                <a:buClr>
                  <a:srgbClr val="006E8F"/>
                </a:buClr>
                <a:buFontTx/>
                <a:buChar char="••"/>
                <a:defRPr/>
              </a:pPr>
              <a:r>
                <a:rPr lang="en-US" dirty="0" smtClean="0">
                  <a:solidFill>
                    <a:schemeClr val="tx2"/>
                  </a:solidFill>
                  <a:latin typeface="Franklin Gothic Book"/>
                  <a:cs typeface="Franklin Gothic Book"/>
                </a:rPr>
                <a:t>Lead </a:t>
              </a:r>
              <a:r>
                <a:rPr lang="en-US" dirty="0">
                  <a:solidFill>
                    <a:schemeClr val="tx2"/>
                  </a:solidFill>
                  <a:latin typeface="Franklin Gothic Book"/>
                  <a:cs typeface="Franklin Gothic Book"/>
                </a:rPr>
                <a:t>role in standard</a:t>
              </a:r>
              <a:r>
                <a:rPr lang="en-US" dirty="0" smtClean="0">
                  <a:solidFill>
                    <a:schemeClr val="tx2"/>
                  </a:solidFill>
                  <a:latin typeface="Franklin Gothic Book"/>
                  <a:cs typeface="Franklin Gothic Book"/>
                </a:rPr>
                <a:t>-setting </a:t>
              </a:r>
              <a:r>
                <a:rPr lang="en-US" dirty="0">
                  <a:solidFill>
                    <a:schemeClr val="tx2"/>
                  </a:solidFill>
                  <a:latin typeface="Franklin Gothic Book"/>
                  <a:cs typeface="Franklin Gothic Book"/>
                </a:rPr>
                <a:t>for</a:t>
              </a:r>
              <a:r>
                <a:rPr lang="en-US" dirty="0" smtClean="0">
                  <a:solidFill>
                    <a:schemeClr val="tx2"/>
                  </a:solidFill>
                  <a:latin typeface="Franklin Gothic Book"/>
                  <a:cs typeface="Franklin Gothic Book"/>
                </a:rPr>
                <a:t> 11</a:t>
              </a:r>
              <a:r>
                <a:rPr lang="en-US" baseline="30000" dirty="0" smtClean="0">
                  <a:solidFill>
                    <a:schemeClr val="tx2"/>
                  </a:solidFill>
                  <a:latin typeface="Franklin Gothic Book"/>
                  <a:cs typeface="Franklin Gothic Book"/>
                </a:rPr>
                <a:t>th</a:t>
              </a:r>
              <a:r>
                <a:rPr lang="en-US" dirty="0" smtClean="0">
                  <a:solidFill>
                    <a:schemeClr val="tx2"/>
                  </a:solidFill>
                  <a:latin typeface="Franklin Gothic Book"/>
                  <a:cs typeface="Franklin Gothic Book"/>
                </a:rPr>
                <a:t>-grade assessment</a:t>
              </a:r>
            </a:p>
            <a:p>
              <a:pPr marL="166688" lvl="1" indent="-166688" defTabSz="666750">
                <a:lnSpc>
                  <a:spcPct val="90000"/>
                </a:lnSpc>
                <a:spcAft>
                  <a:spcPts val="600"/>
                </a:spcAft>
                <a:buClr>
                  <a:srgbClr val="006E8F"/>
                </a:buClr>
                <a:defRPr/>
              </a:pPr>
              <a:endParaRPr lang="en-US" dirty="0" smtClean="0">
                <a:solidFill>
                  <a:schemeClr val="tx2"/>
                </a:solidFill>
                <a:latin typeface="Franklin Gothic Book"/>
                <a:cs typeface="Franklin Gothic Book"/>
              </a:endParaRPr>
            </a:p>
            <a:p>
              <a:pPr marL="166688" lvl="1" indent="-166688" defTabSz="666750">
                <a:lnSpc>
                  <a:spcPct val="90000"/>
                </a:lnSpc>
                <a:spcAft>
                  <a:spcPts val="600"/>
                </a:spcAft>
                <a:buClr>
                  <a:srgbClr val="006E8F"/>
                </a:buClr>
                <a:buFontTx/>
                <a:buChar char="••"/>
                <a:defRPr/>
              </a:pPr>
              <a:r>
                <a:rPr lang="en-US" dirty="0" smtClean="0">
                  <a:solidFill>
                    <a:schemeClr val="tx2"/>
                  </a:solidFill>
                  <a:latin typeface="Franklin Gothic Book"/>
                  <a:cs typeface="Franklin Gothic Book"/>
                </a:rPr>
                <a:t>Agreement </a:t>
              </a:r>
              <a:r>
                <a:rPr lang="en-US" dirty="0">
                  <a:solidFill>
                    <a:schemeClr val="tx2"/>
                  </a:solidFill>
                  <a:latin typeface="Franklin Gothic Book"/>
                  <a:cs typeface="Franklin Gothic Book"/>
                </a:rPr>
                <a:t>on performance standards for placement in</a:t>
              </a:r>
              <a:r>
                <a:rPr lang="en-US" dirty="0" smtClean="0">
                  <a:solidFill>
                    <a:schemeClr val="tx2"/>
                  </a:solidFill>
                  <a:latin typeface="Franklin Gothic Book"/>
                  <a:cs typeface="Franklin Gothic Book"/>
                </a:rPr>
                <a:t> the most </a:t>
              </a:r>
              <a:r>
                <a:rPr lang="en-US" dirty="0">
                  <a:solidFill>
                    <a:schemeClr val="tx2"/>
                  </a:solidFill>
                  <a:latin typeface="Franklin Gothic Book"/>
                  <a:cs typeface="Franklin Gothic Book"/>
                </a:rPr>
                <a:t>common</a:t>
              </a:r>
              <a:r>
                <a:rPr lang="en-US" dirty="0" smtClean="0">
                  <a:solidFill>
                    <a:schemeClr val="tx2"/>
                  </a:solidFill>
                  <a:latin typeface="Franklin Gothic Book"/>
                  <a:cs typeface="Franklin Gothic Book"/>
                </a:rPr>
                <a:t> credit-bearing entry</a:t>
              </a:r>
              <a:r>
                <a:rPr lang="en-US" dirty="0">
                  <a:solidFill>
                    <a:schemeClr val="tx2"/>
                  </a:solidFill>
                  <a:latin typeface="Franklin Gothic Book"/>
                  <a:cs typeface="Franklin Gothic Book"/>
                </a:rPr>
                <a:t>-</a:t>
              </a:r>
              <a:r>
                <a:rPr lang="en-US" dirty="0" smtClean="0">
                  <a:solidFill>
                    <a:schemeClr val="tx2"/>
                  </a:solidFill>
                  <a:latin typeface="Franklin Gothic Book"/>
                  <a:cs typeface="Franklin Gothic Book"/>
                </a:rPr>
                <a:t>level courses:</a:t>
              </a:r>
            </a:p>
            <a:p>
              <a:pPr marL="623888" lvl="2" indent="-166688" defTabSz="666750">
                <a:lnSpc>
                  <a:spcPct val="90000"/>
                </a:lnSpc>
                <a:spcAft>
                  <a:spcPts val="600"/>
                </a:spcAft>
                <a:buClr>
                  <a:srgbClr val="006E8F"/>
                </a:buClr>
                <a:buFontTx/>
                <a:buChar char="••"/>
                <a:defRPr/>
              </a:pPr>
              <a:r>
                <a:rPr lang="en-US" dirty="0" smtClean="0">
                  <a:solidFill>
                    <a:schemeClr val="tx2"/>
                  </a:solidFill>
                  <a:latin typeface="Franklin Gothic Book"/>
                  <a:cs typeface="Franklin Gothic Book"/>
                </a:rPr>
                <a:t> College Algebra</a:t>
              </a:r>
            </a:p>
            <a:p>
              <a:pPr marL="623888" lvl="2" indent="-166688" defTabSz="666750">
                <a:lnSpc>
                  <a:spcPct val="90000"/>
                </a:lnSpc>
                <a:spcAft>
                  <a:spcPts val="600"/>
                </a:spcAft>
                <a:buClr>
                  <a:srgbClr val="006E8F"/>
                </a:buClr>
                <a:buFontTx/>
                <a:buChar char="••"/>
                <a:defRPr/>
              </a:pPr>
              <a:r>
                <a:rPr lang="en-US" dirty="0" smtClean="0">
                  <a:solidFill>
                    <a:schemeClr val="tx2"/>
                  </a:solidFill>
                  <a:latin typeface="Franklin Gothic Book"/>
                  <a:cs typeface="Franklin Gothic Book"/>
                </a:rPr>
                <a:t> </a:t>
              </a:r>
              <a:r>
                <a:rPr lang="en-US" dirty="0">
                  <a:solidFill>
                    <a:schemeClr val="tx2"/>
                  </a:solidFill>
                  <a:latin typeface="Franklin Gothic Book"/>
                  <a:cs typeface="Franklin Gothic Book"/>
                </a:rPr>
                <a:t>Freshman </a:t>
              </a:r>
              <a:r>
                <a:rPr lang="en-US" dirty="0" smtClean="0">
                  <a:solidFill>
                    <a:schemeClr val="tx2"/>
                  </a:solidFill>
                  <a:latin typeface="Franklin Gothic Book"/>
                  <a:cs typeface="Franklin Gothic Book"/>
                </a:rPr>
                <a:t>Composition</a:t>
              </a:r>
            </a:p>
            <a:p>
              <a:pPr marL="623888" lvl="2" indent="-166688" defTabSz="666750">
                <a:lnSpc>
                  <a:spcPct val="90000"/>
                </a:lnSpc>
                <a:spcAft>
                  <a:spcPts val="600"/>
                </a:spcAft>
                <a:buClr>
                  <a:srgbClr val="006E8F"/>
                </a:buClr>
                <a:defRPr/>
              </a:pPr>
              <a:endParaRPr lang="en-US" dirty="0" smtClean="0">
                <a:solidFill>
                  <a:schemeClr val="tx2"/>
                </a:solidFill>
                <a:latin typeface="Franklin Gothic Book"/>
                <a:cs typeface="Franklin Gothic Book"/>
              </a:endParaRPr>
            </a:p>
            <a:p>
              <a:pPr marL="166688" lvl="1" indent="-166688" defTabSz="666750">
                <a:lnSpc>
                  <a:spcPct val="90000"/>
                </a:lnSpc>
                <a:spcAft>
                  <a:spcPts val="600"/>
                </a:spcAft>
                <a:buClr>
                  <a:srgbClr val="006E8F"/>
                </a:buClr>
                <a:buFontTx/>
                <a:buChar char="••"/>
                <a:defRPr/>
              </a:pPr>
              <a:r>
                <a:rPr lang="en-US" dirty="0" smtClean="0">
                  <a:solidFill>
                    <a:schemeClr val="tx2"/>
                  </a:solidFill>
                  <a:latin typeface="Franklin Gothic Book"/>
                  <a:cs typeface="Franklin Gothic Book"/>
                </a:rPr>
                <a:t>Participation in assessment design</a:t>
              </a:r>
            </a:p>
          </p:txBody>
        </p:sp>
      </p:grpSp>
      <p:grpSp>
        <p:nvGrpSpPr>
          <p:cNvPr id="20" name="Group 13"/>
          <p:cNvGrpSpPr/>
          <p:nvPr/>
        </p:nvGrpSpPr>
        <p:grpSpPr>
          <a:xfrm>
            <a:off x="4672148" y="1576112"/>
            <a:ext cx="4014651" cy="527534"/>
            <a:chOff x="5950164" y="95232"/>
            <a:chExt cx="2608547" cy="527534"/>
          </a:xfrm>
          <a:solidFill>
            <a:srgbClr val="63666A"/>
          </a:solidFill>
        </p:grpSpPr>
        <p:sp>
          <p:nvSpPr>
            <p:cNvPr id="21" name="Rectangle 20"/>
            <p:cNvSpPr/>
            <p:nvPr/>
          </p:nvSpPr>
          <p:spPr>
            <a:xfrm>
              <a:off x="5950164" y="95232"/>
              <a:ext cx="2608547" cy="527534"/>
            </a:xfrm>
            <a:prstGeom prst="rect">
              <a:avLst/>
            </a:prstGeom>
            <a:grpFill/>
            <a:ln w="19050">
              <a:solidFill>
                <a:schemeClr val="bg2"/>
              </a:solidFill>
            </a:ln>
          </p:spPr>
          <p:style>
            <a:lnRef idx="2">
              <a:scrgbClr r="0" g="0" b="0"/>
            </a:lnRef>
            <a:fillRef idx="1">
              <a:scrgbClr r="0" g="0" b="0"/>
            </a:fillRef>
            <a:effectRef idx="0">
              <a:schemeClr val="accent3">
                <a:shade val="50000"/>
                <a:hueOff val="178370"/>
                <a:satOff val="-2846"/>
                <a:lumOff val="27405"/>
                <a:alphaOff val="0"/>
              </a:schemeClr>
            </a:effectRef>
            <a:fontRef idx="minor">
              <a:schemeClr val="lt1"/>
            </a:fontRef>
          </p:style>
        </p:sp>
        <p:sp>
          <p:nvSpPr>
            <p:cNvPr id="22" name="Rectangle 21"/>
            <p:cNvSpPr/>
            <p:nvPr/>
          </p:nvSpPr>
          <p:spPr>
            <a:xfrm>
              <a:off x="5950164" y="95232"/>
              <a:ext cx="2608547" cy="527534"/>
            </a:xfrm>
            <a:prstGeom prst="rect">
              <a:avLst/>
            </a:prstGeom>
            <a:grpFill/>
            <a:ln w="19050">
              <a:solidFill>
                <a:schemeClr val="bg2"/>
              </a:solidFill>
            </a:ln>
          </p:spPr>
          <p:style>
            <a:lnRef idx="0">
              <a:scrgbClr r="0" g="0" b="0"/>
            </a:lnRef>
            <a:fillRef idx="0">
              <a:scrgbClr r="0" g="0" b="0"/>
            </a:fillRef>
            <a:effectRef idx="0">
              <a:scrgbClr r="0" g="0" b="0"/>
            </a:effectRef>
            <a:fontRef idx="minor">
              <a:schemeClr val="lt1"/>
            </a:fontRef>
          </p:style>
          <p:txBody>
            <a:bodyPr lIns="106680" tIns="60960" rIns="106680" bIns="60960" spcCol="1270" anchor="ctr"/>
            <a:lstStyle/>
            <a:p>
              <a:pPr algn="ctr" defTabSz="666750">
                <a:lnSpc>
                  <a:spcPct val="90000"/>
                </a:lnSpc>
                <a:spcAft>
                  <a:spcPct val="35000"/>
                </a:spcAft>
                <a:defRPr/>
              </a:pPr>
              <a:r>
                <a:rPr lang="en-US" b="1" dirty="0" smtClean="0">
                  <a:solidFill>
                    <a:prstClr val="white"/>
                  </a:solidFill>
                  <a:latin typeface="Arial" pitchFamily="34" charset="0"/>
                  <a:cs typeface="Arial" pitchFamily="34" charset="0"/>
                </a:rPr>
                <a:t>What is </a:t>
              </a:r>
              <a:r>
                <a:rPr lang="en-US" b="1" i="1" dirty="0" smtClean="0">
                  <a:solidFill>
                    <a:prstClr val="white"/>
                  </a:solidFill>
                  <a:latin typeface="Arial" pitchFamily="34" charset="0"/>
                  <a:cs typeface="Arial" pitchFamily="34" charset="0"/>
                </a:rPr>
                <a:t>NOT</a:t>
              </a:r>
              <a:r>
                <a:rPr lang="en-US" b="1" dirty="0" smtClean="0">
                  <a:solidFill>
                    <a:prstClr val="white"/>
                  </a:solidFill>
                  <a:latin typeface="Arial" pitchFamily="34" charset="0"/>
                  <a:cs typeface="Arial" pitchFamily="34" charset="0"/>
                </a:rPr>
                <a:t> Asked of Higher Education</a:t>
              </a:r>
              <a:endParaRPr lang="en-US" b="1" dirty="0">
                <a:solidFill>
                  <a:prstClr val="white"/>
                </a:solidFill>
                <a:latin typeface="Arial" pitchFamily="34" charset="0"/>
                <a:cs typeface="Arial" pitchFamily="34" charset="0"/>
              </a:endParaRPr>
            </a:p>
          </p:txBody>
        </p:sp>
      </p:grpSp>
      <p:grpSp>
        <p:nvGrpSpPr>
          <p:cNvPr id="23" name="Group 14"/>
          <p:cNvGrpSpPr/>
          <p:nvPr/>
        </p:nvGrpSpPr>
        <p:grpSpPr>
          <a:xfrm>
            <a:off x="4672149" y="2103647"/>
            <a:ext cx="4027187" cy="3966928"/>
            <a:chOff x="5950164" y="622767"/>
            <a:chExt cx="2608547" cy="2799900"/>
          </a:xfrm>
          <a:noFill/>
        </p:grpSpPr>
        <p:sp>
          <p:nvSpPr>
            <p:cNvPr id="24" name="Rectangle 23"/>
            <p:cNvSpPr/>
            <p:nvPr/>
          </p:nvSpPr>
          <p:spPr>
            <a:xfrm>
              <a:off x="5950164" y="622767"/>
              <a:ext cx="2608547" cy="2799900"/>
            </a:xfrm>
            <a:prstGeom prst="rect">
              <a:avLst/>
            </a:prstGeom>
            <a:grpFill/>
            <a:ln>
              <a:noFill/>
            </a:ln>
          </p:spPr>
          <p:style>
            <a:lnRef idx="2">
              <a:scrgbClr r="0" g="0" b="0"/>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950164" y="622767"/>
              <a:ext cx="2608547" cy="27999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106680" bIns="120015" spcCol="1270"/>
            <a:lstStyle/>
            <a:p>
              <a:pPr marL="166688" lvl="1" indent="-166688" defTabSz="666750">
                <a:lnSpc>
                  <a:spcPct val="90000"/>
                </a:lnSpc>
                <a:spcAft>
                  <a:spcPts val="600"/>
                </a:spcAft>
                <a:buClr>
                  <a:srgbClr val="63666A"/>
                </a:buClr>
                <a:buFontTx/>
                <a:buChar char="••"/>
                <a:defRPr/>
              </a:pPr>
              <a:r>
                <a:rPr lang="en-US" dirty="0">
                  <a:solidFill>
                    <a:schemeClr val="tx2"/>
                  </a:solidFill>
                  <a:latin typeface="Franklin Gothic Book"/>
                  <a:cs typeface="Franklin Gothic Book"/>
                </a:rPr>
                <a:t>Use of Smarter Balanced assessment for </a:t>
              </a:r>
              <a:r>
                <a:rPr lang="en-US" dirty="0" smtClean="0">
                  <a:solidFill>
                    <a:schemeClr val="tx2"/>
                  </a:solidFill>
                  <a:latin typeface="Franklin Gothic Book"/>
                  <a:cs typeface="Franklin Gothic Book"/>
                </a:rPr>
                <a:t>admission</a:t>
              </a:r>
            </a:p>
            <a:p>
              <a:pPr marL="166688" lvl="1" indent="-166688" defTabSz="666750">
                <a:lnSpc>
                  <a:spcPct val="90000"/>
                </a:lnSpc>
                <a:spcAft>
                  <a:spcPts val="600"/>
                </a:spcAft>
                <a:buClr>
                  <a:srgbClr val="63666A"/>
                </a:buClr>
                <a:defRPr/>
              </a:pPr>
              <a:endParaRPr lang="en-US" dirty="0" smtClean="0">
                <a:solidFill>
                  <a:schemeClr val="tx2"/>
                </a:solidFill>
                <a:latin typeface="Franklin Gothic Book"/>
                <a:cs typeface="Franklin Gothic Book"/>
              </a:endParaRPr>
            </a:p>
            <a:p>
              <a:pPr marL="166688" lvl="1" indent="-166688" defTabSz="666750">
                <a:lnSpc>
                  <a:spcPct val="90000"/>
                </a:lnSpc>
                <a:spcAft>
                  <a:spcPts val="600"/>
                </a:spcAft>
                <a:buClr>
                  <a:srgbClr val="63666A"/>
                </a:buClr>
                <a:buFontTx/>
                <a:buChar char="••"/>
                <a:defRPr/>
              </a:pPr>
              <a:r>
                <a:rPr lang="en-US" dirty="0" smtClean="0">
                  <a:solidFill>
                    <a:schemeClr val="tx2"/>
                  </a:solidFill>
                  <a:latin typeface="Franklin Gothic Book"/>
                  <a:cs typeface="Franklin Gothic Book"/>
                </a:rPr>
                <a:t>Standardization </a:t>
              </a:r>
              <a:r>
                <a:rPr lang="en-US" dirty="0">
                  <a:solidFill>
                    <a:schemeClr val="tx2"/>
                  </a:solidFill>
                  <a:latin typeface="Franklin Gothic Book"/>
                  <a:cs typeface="Franklin Gothic Book"/>
                </a:rPr>
                <a:t>of</a:t>
              </a:r>
              <a:r>
                <a:rPr lang="en-US" dirty="0" smtClean="0">
                  <a:solidFill>
                    <a:schemeClr val="tx2"/>
                  </a:solidFill>
                  <a:latin typeface="Franklin Gothic Book"/>
                  <a:cs typeface="Franklin Gothic Book"/>
                </a:rPr>
                <a:t> postsecondary admissions standards</a:t>
              </a:r>
            </a:p>
            <a:p>
              <a:pPr marL="166688" lvl="1" indent="-166688" defTabSz="666750">
                <a:lnSpc>
                  <a:spcPct val="90000"/>
                </a:lnSpc>
                <a:spcAft>
                  <a:spcPts val="600"/>
                </a:spcAft>
                <a:buClr>
                  <a:srgbClr val="63666A"/>
                </a:buClr>
                <a:defRPr/>
              </a:pPr>
              <a:endParaRPr lang="en-US" dirty="0" smtClean="0">
                <a:solidFill>
                  <a:schemeClr val="tx2"/>
                </a:solidFill>
                <a:latin typeface="Franklin Gothic Book"/>
                <a:cs typeface="Franklin Gothic Book"/>
              </a:endParaRPr>
            </a:p>
            <a:p>
              <a:pPr marL="166688" lvl="1" indent="-166688" defTabSz="666750">
                <a:lnSpc>
                  <a:spcPct val="90000"/>
                </a:lnSpc>
                <a:spcAft>
                  <a:spcPts val="600"/>
                </a:spcAft>
                <a:buClr>
                  <a:srgbClr val="63666A"/>
                </a:buClr>
                <a:buFontTx/>
                <a:buChar char="••"/>
                <a:defRPr/>
              </a:pPr>
              <a:r>
                <a:rPr lang="en-US" dirty="0" smtClean="0">
                  <a:solidFill>
                    <a:schemeClr val="tx2"/>
                  </a:solidFill>
                  <a:latin typeface="Franklin Gothic Book"/>
                  <a:cs typeface="Franklin Gothic Book"/>
                </a:rPr>
                <a:t>Complete </a:t>
              </a:r>
              <a:r>
                <a:rPr lang="en-US" dirty="0">
                  <a:solidFill>
                    <a:schemeClr val="tx2"/>
                  </a:solidFill>
                  <a:latin typeface="Franklin Gothic Book"/>
                  <a:cs typeface="Franklin Gothic Book"/>
                </a:rPr>
                <a:t>reliance on the </a:t>
              </a:r>
              <a:r>
                <a:rPr lang="en-US" dirty="0" smtClean="0">
                  <a:solidFill>
                    <a:schemeClr val="tx2"/>
                  </a:solidFill>
                  <a:latin typeface="Franklin Gothic Book"/>
                  <a:cs typeface="Franklin Gothic Book"/>
                </a:rPr>
                <a:t>Smarter </a:t>
              </a:r>
              <a:r>
                <a:rPr lang="en-US" dirty="0">
                  <a:solidFill>
                    <a:schemeClr val="tx2"/>
                  </a:solidFill>
                  <a:latin typeface="Franklin Gothic Book"/>
                  <a:cs typeface="Franklin Gothic Book"/>
                </a:rPr>
                <a:t>Balanced assessment for placement </a:t>
              </a:r>
              <a:r>
                <a:rPr lang="en-US" dirty="0" smtClean="0">
                  <a:solidFill>
                    <a:schemeClr val="tx2"/>
                  </a:solidFill>
                  <a:latin typeface="Franklin Gothic Book"/>
                  <a:cs typeface="Franklin Gothic Book"/>
                </a:rPr>
                <a:t>decisions</a:t>
              </a:r>
              <a:endParaRPr lang="en-US" dirty="0">
                <a:solidFill>
                  <a:schemeClr val="tx2"/>
                </a:solidFill>
                <a:latin typeface="Franklin Gothic Book"/>
                <a:cs typeface="Franklin Gothic Book"/>
              </a:endParaRPr>
            </a:p>
          </p:txBody>
        </p:sp>
      </p:grpSp>
    </p:spTree>
    <p:extLst>
      <p:ext uri="{BB962C8B-B14F-4D97-AF65-F5344CB8AC3E}">
        <p14:creationId xmlns:p14="http://schemas.microsoft.com/office/powerpoint/2010/main" val="3334141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5549"/>
          </a:xfrm>
        </p:spPr>
        <p:txBody>
          <a:bodyPr/>
          <a:lstStyle/>
          <a:p>
            <a:r>
              <a:rPr lang="en-US" dirty="0" smtClean="0">
                <a:solidFill>
                  <a:schemeClr val="bg2"/>
                </a:solidFill>
              </a:rPr>
              <a:t>Benefits to Higher Education</a:t>
            </a:r>
            <a:endParaRPr lang="en-US" dirty="0">
              <a:solidFill>
                <a:schemeClr val="bg2"/>
              </a:solidFill>
            </a:endParaRPr>
          </a:p>
        </p:txBody>
      </p:sp>
      <p:sp>
        <p:nvSpPr>
          <p:cNvPr id="3" name="Content Placeholder 2"/>
          <p:cNvSpPr>
            <a:spLocks noGrp="1"/>
          </p:cNvSpPr>
          <p:nvPr>
            <p:ph idx="1"/>
          </p:nvPr>
        </p:nvSpPr>
        <p:spPr>
          <a:xfrm>
            <a:off x="457200" y="1600200"/>
            <a:ext cx="8229600" cy="3587071"/>
          </a:xfrm>
        </p:spPr>
        <p:txBody>
          <a:bodyPr>
            <a:normAutofit fontScale="92500"/>
          </a:bodyPr>
          <a:lstStyle/>
          <a:p>
            <a:pPr>
              <a:buClr>
                <a:schemeClr val="accent1"/>
              </a:buClr>
            </a:pPr>
            <a:r>
              <a:rPr lang="en-US" sz="2800" dirty="0">
                <a:latin typeface="Franklin Gothic Book"/>
                <a:cs typeface="Franklin Gothic Book"/>
              </a:rPr>
              <a:t>Better-prepared entering </a:t>
            </a:r>
            <a:r>
              <a:rPr lang="en-US" sz="2800" dirty="0" smtClean="0">
                <a:latin typeface="Franklin Gothic Book"/>
                <a:cs typeface="Franklin Gothic Book"/>
              </a:rPr>
              <a:t>students, who know what is required of them</a:t>
            </a:r>
          </a:p>
          <a:p>
            <a:pPr>
              <a:buClr>
                <a:schemeClr val="accent1"/>
              </a:buClr>
            </a:pPr>
            <a:endParaRPr lang="en-US" sz="2800" dirty="0" smtClean="0">
              <a:latin typeface="Franklin Gothic Book"/>
              <a:cs typeface="Franklin Gothic Book"/>
            </a:endParaRPr>
          </a:p>
          <a:p>
            <a:pPr>
              <a:buClr>
                <a:schemeClr val="accent1"/>
              </a:buClr>
            </a:pPr>
            <a:r>
              <a:rPr lang="en-US" sz="2800" dirty="0" smtClean="0">
                <a:latin typeface="Franklin Gothic Book"/>
                <a:cs typeface="Franklin Gothic Book"/>
              </a:rPr>
              <a:t>Less need for remediation</a:t>
            </a:r>
          </a:p>
          <a:p>
            <a:pPr>
              <a:buClr>
                <a:schemeClr val="accent1"/>
              </a:buClr>
            </a:pPr>
            <a:endParaRPr lang="en-US" sz="2800" dirty="0" smtClean="0">
              <a:latin typeface="Franklin Gothic Book"/>
              <a:cs typeface="Franklin Gothic Book"/>
            </a:endParaRPr>
          </a:p>
          <a:p>
            <a:pPr>
              <a:buClr>
                <a:schemeClr val="accent1"/>
              </a:buClr>
            </a:pPr>
            <a:r>
              <a:rPr lang="en-US" sz="2800" dirty="0" smtClean="0">
                <a:latin typeface="Franklin Gothic Book"/>
                <a:cs typeface="Franklin Gothic Book"/>
              </a:rPr>
              <a:t>Better use of effort, time, and resources</a:t>
            </a:r>
          </a:p>
          <a:p>
            <a:pPr>
              <a:buClr>
                <a:schemeClr val="accent1"/>
              </a:buClr>
            </a:pPr>
            <a:endParaRPr lang="en-US" sz="2800" dirty="0" smtClean="0">
              <a:latin typeface="Franklin Gothic Book"/>
              <a:cs typeface="Franklin Gothic Book"/>
            </a:endParaRPr>
          </a:p>
          <a:p>
            <a:pPr>
              <a:buClr>
                <a:schemeClr val="accent1"/>
              </a:buClr>
            </a:pPr>
            <a:r>
              <a:rPr lang="en-US" sz="2800" dirty="0" smtClean="0">
                <a:latin typeface="Franklin Gothic Book"/>
                <a:cs typeface="Franklin Gothic Book"/>
              </a:rPr>
              <a:t>Improved postsecondary persistence and completion</a:t>
            </a:r>
          </a:p>
          <a:p>
            <a:pPr>
              <a:buClr>
                <a:schemeClr val="accent1"/>
              </a:buClr>
            </a:pPr>
            <a:endParaRPr lang="en-US" sz="2400" dirty="0" smtClean="0"/>
          </a:p>
          <a:p>
            <a:pPr>
              <a:buClr>
                <a:schemeClr val="accent1"/>
              </a:buClr>
            </a:pPr>
            <a:endParaRPr lang="en-US" sz="2400" dirty="0" smtClean="0"/>
          </a:p>
          <a:p>
            <a:pPr>
              <a:buClr>
                <a:schemeClr val="accent1"/>
              </a:buClr>
            </a:pP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29"/>
            <a:ext cx="8229600" cy="779372"/>
          </a:xfrm>
        </p:spPr>
        <p:txBody>
          <a:bodyPr/>
          <a:lstStyle/>
          <a:p>
            <a:r>
              <a:rPr lang="en-US" sz="2400" dirty="0" smtClean="0">
                <a:solidFill>
                  <a:schemeClr val="bg2"/>
                </a:solidFill>
              </a:rPr>
              <a:t>Implications for Arts &amp; Sciences: </a:t>
            </a:r>
            <a:br>
              <a:rPr lang="en-US" sz="2400" dirty="0" smtClean="0">
                <a:solidFill>
                  <a:schemeClr val="bg2"/>
                </a:solidFill>
              </a:rPr>
            </a:br>
            <a:r>
              <a:rPr lang="en-US" sz="2400" dirty="0" smtClean="0">
                <a:solidFill>
                  <a:schemeClr val="bg2"/>
                </a:solidFill>
              </a:rPr>
              <a:t>What Will 11</a:t>
            </a:r>
            <a:r>
              <a:rPr lang="en-US" sz="2400" baseline="30000" dirty="0" smtClean="0">
                <a:solidFill>
                  <a:schemeClr val="bg2"/>
                </a:solidFill>
              </a:rPr>
              <a:t>th</a:t>
            </a:r>
            <a:r>
              <a:rPr lang="en-US" sz="2400" dirty="0" smtClean="0">
                <a:solidFill>
                  <a:schemeClr val="bg2"/>
                </a:solidFill>
              </a:rPr>
              <a:t>-, 12</a:t>
            </a:r>
            <a:r>
              <a:rPr lang="en-US" sz="2400" baseline="30000" dirty="0" smtClean="0">
                <a:solidFill>
                  <a:schemeClr val="bg2"/>
                </a:solidFill>
              </a:rPr>
              <a:t>th</a:t>
            </a:r>
            <a:r>
              <a:rPr lang="en-US" sz="2400" dirty="0" smtClean="0">
                <a:solidFill>
                  <a:schemeClr val="bg2"/>
                </a:solidFill>
              </a:rPr>
              <a:t>-, and 13</a:t>
            </a:r>
            <a:r>
              <a:rPr lang="en-US" sz="2400" baseline="30000" dirty="0" smtClean="0">
                <a:solidFill>
                  <a:schemeClr val="bg2"/>
                </a:solidFill>
              </a:rPr>
              <a:t>th</a:t>
            </a:r>
            <a:r>
              <a:rPr lang="en-US" sz="2400" dirty="0" smtClean="0">
                <a:solidFill>
                  <a:schemeClr val="bg2"/>
                </a:solidFill>
              </a:rPr>
              <a:t> Grades Look Like?</a:t>
            </a:r>
            <a:endParaRPr lang="en-US" sz="2400" dirty="0">
              <a:solidFill>
                <a:schemeClr val="bg2"/>
              </a:solidFill>
            </a:endParaRPr>
          </a:p>
        </p:txBody>
      </p:sp>
      <p:sp>
        <p:nvSpPr>
          <p:cNvPr id="3" name="Content Placeholder 2"/>
          <p:cNvSpPr>
            <a:spLocks noGrp="1"/>
          </p:cNvSpPr>
          <p:nvPr>
            <p:ph idx="1"/>
          </p:nvPr>
        </p:nvSpPr>
        <p:spPr>
          <a:xfrm>
            <a:off x="457200" y="1144863"/>
            <a:ext cx="8229600" cy="4816376"/>
          </a:xfrm>
        </p:spPr>
        <p:txBody>
          <a:bodyPr>
            <a:normAutofit lnSpcReduction="10000"/>
          </a:bodyPr>
          <a:lstStyle/>
          <a:p>
            <a:pPr>
              <a:buClr>
                <a:schemeClr val="tx2"/>
              </a:buClr>
            </a:pPr>
            <a:endParaRPr lang="en-US" sz="1514" dirty="0" smtClean="0">
              <a:latin typeface="Franklin Gothic Book"/>
              <a:cs typeface="Franklin Gothic Book"/>
            </a:endParaRPr>
          </a:p>
          <a:p>
            <a:r>
              <a:rPr lang="en-US" sz="1514" dirty="0" smtClean="0">
                <a:solidFill>
                  <a:srgbClr val="299D37"/>
                </a:solidFill>
                <a:latin typeface="Franklin Gothic Book"/>
                <a:cs typeface="Franklin Gothic Book"/>
              </a:rPr>
              <a:t>NEW </a:t>
            </a:r>
            <a:r>
              <a:rPr lang="en-US" sz="1514" b="1" dirty="0" smtClean="0">
                <a:solidFill>
                  <a:srgbClr val="299D37"/>
                </a:solidFill>
                <a:latin typeface="Franklin Gothic Book"/>
                <a:cs typeface="Franklin Gothic Book"/>
              </a:rPr>
              <a:t>CURRICULAR </a:t>
            </a:r>
            <a:r>
              <a:rPr lang="en-US" sz="1514" b="1" dirty="0" smtClean="0">
                <a:solidFill>
                  <a:schemeClr val="accent1"/>
                </a:solidFill>
                <a:latin typeface="Franklin Gothic Book"/>
                <a:cs typeface="Franklin Gothic Book"/>
              </a:rPr>
              <a:t>MATERIALS </a:t>
            </a:r>
            <a:r>
              <a:rPr lang="en-US" sz="1514" dirty="0" smtClean="0">
                <a:latin typeface="Franklin Gothic Book"/>
                <a:cs typeface="Franklin Gothic Book"/>
              </a:rPr>
              <a:t>for </a:t>
            </a:r>
            <a:r>
              <a:rPr lang="en-US" sz="1514" b="1" dirty="0" smtClean="0">
                <a:solidFill>
                  <a:schemeClr val="accent1"/>
                </a:solidFill>
                <a:latin typeface="Franklin Gothic Book"/>
                <a:cs typeface="Franklin Gothic Book"/>
              </a:rPr>
              <a:t>12th-grade transitional courses</a:t>
            </a:r>
          </a:p>
          <a:p>
            <a:pPr lvl="1"/>
            <a:r>
              <a:rPr lang="en-US" sz="1514" b="1" dirty="0" smtClean="0">
                <a:solidFill>
                  <a:srgbClr val="33363A"/>
                </a:solidFill>
                <a:latin typeface="Franklin Gothic Book"/>
                <a:cs typeface="Franklin Gothic Book"/>
              </a:rPr>
              <a:t>“Remedial” catch-up courses</a:t>
            </a:r>
            <a:r>
              <a:rPr lang="en-US" sz="1514" dirty="0" smtClean="0">
                <a:solidFill>
                  <a:srgbClr val="33363A"/>
                </a:solidFill>
                <a:latin typeface="Franklin Gothic Book"/>
                <a:cs typeface="Franklin Gothic Book"/>
              </a:rPr>
              <a:t> in 12</a:t>
            </a:r>
            <a:r>
              <a:rPr lang="en-US" sz="1514" baseline="30000" dirty="0" smtClean="0">
                <a:solidFill>
                  <a:srgbClr val="33363A"/>
                </a:solidFill>
                <a:latin typeface="Franklin Gothic Book"/>
                <a:cs typeface="Franklin Gothic Book"/>
              </a:rPr>
              <a:t>th</a:t>
            </a:r>
            <a:r>
              <a:rPr lang="en-US" sz="1514" dirty="0" smtClean="0">
                <a:solidFill>
                  <a:srgbClr val="33363A"/>
                </a:solidFill>
                <a:latin typeface="Franklin Gothic Book"/>
                <a:cs typeface="Franklin Gothic Book"/>
              </a:rPr>
              <a:t> grade, </a:t>
            </a:r>
            <a:r>
              <a:rPr lang="en-US" sz="1514" i="1" dirty="0" smtClean="0">
                <a:solidFill>
                  <a:srgbClr val="299D37"/>
                </a:solidFill>
                <a:latin typeface="Franklin Gothic Book"/>
                <a:cs typeface="Franklin Gothic Book"/>
              </a:rPr>
              <a:t>before</a:t>
            </a:r>
            <a:r>
              <a:rPr lang="en-US" sz="1514" dirty="0" smtClean="0">
                <a:solidFill>
                  <a:srgbClr val="33363A"/>
                </a:solidFill>
                <a:latin typeface="Franklin Gothic Book"/>
                <a:cs typeface="Franklin Gothic Book"/>
              </a:rPr>
              <a:t> college</a:t>
            </a:r>
          </a:p>
          <a:p>
            <a:pPr lvl="1"/>
            <a:r>
              <a:rPr lang="en-US" sz="1514" b="1" dirty="0" smtClean="0">
                <a:solidFill>
                  <a:srgbClr val="33363A"/>
                </a:solidFill>
                <a:latin typeface="Franklin Gothic Book"/>
                <a:cs typeface="Franklin Gothic Book"/>
              </a:rPr>
              <a:t>“Maintenance” courses </a:t>
            </a:r>
            <a:r>
              <a:rPr lang="en-US" sz="1514" dirty="0" smtClean="0">
                <a:solidFill>
                  <a:srgbClr val="33363A"/>
                </a:solidFill>
                <a:latin typeface="Franklin Gothic Book"/>
                <a:cs typeface="Franklin Gothic Book"/>
              </a:rPr>
              <a:t>for students on-track for college</a:t>
            </a:r>
          </a:p>
          <a:p>
            <a:pPr lvl="1"/>
            <a:r>
              <a:rPr lang="en-US" sz="1514" b="1" dirty="0" smtClean="0">
                <a:solidFill>
                  <a:srgbClr val="33363A"/>
                </a:solidFill>
                <a:latin typeface="Franklin Gothic Book"/>
                <a:cs typeface="Franklin Gothic Book"/>
              </a:rPr>
              <a:t>“Pre-calculus”</a:t>
            </a:r>
            <a:r>
              <a:rPr lang="en-US" sz="1514" dirty="0" smtClean="0">
                <a:solidFill>
                  <a:srgbClr val="33363A"/>
                </a:solidFill>
                <a:latin typeface="Franklin Gothic Book"/>
                <a:cs typeface="Franklin Gothic Book"/>
              </a:rPr>
              <a:t> or other courses for students aspiring to STEM-based programs</a:t>
            </a:r>
            <a:endParaRPr lang="en-US" sz="1514" b="1" dirty="0" smtClean="0">
              <a:solidFill>
                <a:srgbClr val="33363A"/>
              </a:solidFill>
              <a:latin typeface="Franklin Gothic Book"/>
              <a:cs typeface="Franklin Gothic Book"/>
            </a:endParaRPr>
          </a:p>
          <a:p>
            <a:pPr lvl="1">
              <a:buFont typeface="Arial"/>
              <a:buChar char="•"/>
            </a:pPr>
            <a:endParaRPr lang="en-US" sz="1514" b="1" dirty="0" smtClean="0">
              <a:solidFill>
                <a:schemeClr val="accent1"/>
              </a:solidFill>
              <a:latin typeface="Franklin Gothic Book"/>
              <a:cs typeface="Franklin Gothic Book"/>
            </a:endParaRPr>
          </a:p>
          <a:p>
            <a:r>
              <a:rPr lang="en-US" sz="1514" b="1" dirty="0" smtClean="0">
                <a:solidFill>
                  <a:schemeClr val="accent1"/>
                </a:solidFill>
                <a:latin typeface="Franklin Gothic Book"/>
                <a:cs typeface="Franklin Gothic Book"/>
              </a:rPr>
              <a:t>OTHER HIGH SCHOOL INTERVENTIONS</a:t>
            </a:r>
          </a:p>
          <a:p>
            <a:pPr lvl="1">
              <a:buClr>
                <a:schemeClr val="tx2"/>
              </a:buClr>
            </a:pPr>
            <a:r>
              <a:rPr lang="en-US" sz="1514" b="1" dirty="0" smtClean="0">
                <a:latin typeface="Franklin Gothic Book"/>
                <a:cs typeface="Franklin Gothic Book"/>
              </a:rPr>
              <a:t>Early college</a:t>
            </a:r>
          </a:p>
          <a:p>
            <a:pPr lvl="1">
              <a:buClr>
                <a:schemeClr val="tx2"/>
              </a:buClr>
            </a:pPr>
            <a:r>
              <a:rPr lang="en-US" sz="1514" b="1" dirty="0" smtClean="0">
                <a:latin typeface="Franklin Gothic Book"/>
                <a:cs typeface="Franklin Gothic Book"/>
              </a:rPr>
              <a:t>Dual credit courses</a:t>
            </a:r>
            <a:endParaRPr lang="en-US" sz="1514" dirty="0" smtClean="0">
              <a:latin typeface="Franklin Gothic Book"/>
              <a:cs typeface="Franklin Gothic Book"/>
            </a:endParaRPr>
          </a:p>
          <a:p>
            <a:pPr lvl="1"/>
            <a:endParaRPr lang="en-US" sz="1514" dirty="0" smtClean="0">
              <a:latin typeface="Franklin Gothic Book"/>
              <a:cs typeface="Franklin Gothic Book"/>
            </a:endParaRPr>
          </a:p>
          <a:p>
            <a:pPr>
              <a:buClrTx/>
            </a:pPr>
            <a:r>
              <a:rPr lang="en-US" sz="1514" b="1" dirty="0" smtClean="0">
                <a:solidFill>
                  <a:schemeClr val="accent1"/>
                </a:solidFill>
                <a:latin typeface="Franklin Gothic Book"/>
                <a:cs typeface="Franklin Gothic Book"/>
              </a:rPr>
              <a:t>ALIGNING CURRICULA</a:t>
            </a:r>
          </a:p>
          <a:p>
            <a:pPr marL="457200" lvl="1" indent="-457200">
              <a:buClr>
                <a:srgbClr val="33363A"/>
              </a:buClr>
              <a:buSzPct val="150000"/>
              <a:buNone/>
            </a:pPr>
            <a:r>
              <a:rPr lang="en-US" sz="1514" dirty="0" smtClean="0">
                <a:latin typeface="Franklin Gothic Book"/>
                <a:cs typeface="Franklin Gothic Book"/>
              </a:rPr>
              <a:t>	--    General education entrance</a:t>
            </a:r>
          </a:p>
          <a:p>
            <a:pPr marL="457200" lvl="1" indent="-457200">
              <a:buClr>
                <a:srgbClr val="33363A"/>
              </a:buClr>
              <a:buSzPct val="150000"/>
              <a:buNone/>
            </a:pPr>
            <a:r>
              <a:rPr lang="en-US" sz="1514" dirty="0" smtClean="0">
                <a:latin typeface="Franklin Gothic Book"/>
                <a:cs typeface="Franklin Gothic Book"/>
              </a:rPr>
              <a:t>	--    Developmental exit</a:t>
            </a:r>
          </a:p>
          <a:p>
            <a:pPr marL="457200" lvl="1" indent="-457200">
              <a:buClr>
                <a:srgbClr val="33363A"/>
              </a:buClr>
              <a:buSzPct val="150000"/>
              <a:buNone/>
            </a:pPr>
            <a:r>
              <a:rPr lang="en-US" sz="1514" dirty="0" smtClean="0">
                <a:latin typeface="Franklin Gothic Book"/>
                <a:cs typeface="Franklin Gothic Book"/>
              </a:rPr>
              <a:t>	--    “Blended” developmental courses</a:t>
            </a:r>
          </a:p>
          <a:p>
            <a:pPr marL="457200" lvl="1" indent="-457200">
              <a:buClr>
                <a:srgbClr val="33363A"/>
              </a:buClr>
              <a:buSzPct val="150000"/>
              <a:buNone/>
            </a:pPr>
            <a:r>
              <a:rPr lang="en-US" sz="1514" dirty="0" smtClean="0">
                <a:latin typeface="Franklin Gothic Book"/>
                <a:cs typeface="Franklin Gothic Book"/>
              </a:rPr>
              <a:t>	_    Transfer standards</a:t>
            </a:r>
          </a:p>
          <a:p>
            <a:pPr marL="457200" lvl="1" indent="-457200">
              <a:buClr>
                <a:srgbClr val="33363A"/>
              </a:buClr>
              <a:buSzPct val="150000"/>
              <a:buNone/>
            </a:pPr>
            <a:endParaRPr lang="en-US" sz="1514" dirty="0" smtClean="0">
              <a:latin typeface="Franklin Gothic Book"/>
              <a:cs typeface="Franklin Gothic Book"/>
            </a:endParaRPr>
          </a:p>
          <a:p>
            <a:pPr>
              <a:buClrTx/>
            </a:pPr>
            <a:r>
              <a:rPr lang="en-US" sz="1514" dirty="0" smtClean="0">
                <a:solidFill>
                  <a:srgbClr val="299D37"/>
                </a:solidFill>
                <a:latin typeface="Franklin Gothic Book"/>
                <a:cs typeface="Franklin Gothic Book"/>
              </a:rPr>
              <a:t>CLARITY FOR </a:t>
            </a:r>
            <a:r>
              <a:rPr lang="en-US" sz="1514" b="1" dirty="0" smtClean="0">
                <a:solidFill>
                  <a:srgbClr val="299D37"/>
                </a:solidFill>
                <a:latin typeface="Franklin Gothic Book"/>
                <a:cs typeface="Franklin Gothic Book"/>
              </a:rPr>
              <a:t>ADULT EDUCATION</a:t>
            </a:r>
            <a:endParaRPr lang="en-US" sz="1514" b="1" dirty="0" smtClean="0">
              <a:solidFill>
                <a:schemeClr val="accent1"/>
              </a:solidFill>
              <a:latin typeface="Franklin Gothic Book"/>
              <a:cs typeface="Franklin Gothic Book"/>
            </a:endParaRPr>
          </a:p>
          <a:p>
            <a:pPr marL="457200" lvl="1" indent="-457200">
              <a:buClr>
                <a:srgbClr val="33363A"/>
              </a:buClr>
              <a:buSzPct val="150000"/>
              <a:buNone/>
            </a:pPr>
            <a:r>
              <a:rPr lang="en-US" sz="1514" dirty="0" smtClean="0">
                <a:latin typeface="Franklin Gothic Book"/>
                <a:cs typeface="Franklin Gothic Book"/>
              </a:rPr>
              <a:t>	</a:t>
            </a:r>
            <a:endParaRPr lang="en-US" sz="2000" dirty="0" smtClean="0">
              <a:latin typeface="Franklin Gothic Book"/>
              <a:cs typeface="Franklin Gothic Book"/>
            </a:endParaRPr>
          </a:p>
          <a:p>
            <a:pPr lvl="1">
              <a:buNone/>
            </a:pPr>
            <a:endParaRPr lang="en-US" sz="2000" dirty="0" smtClean="0"/>
          </a:p>
          <a:p>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29"/>
            <a:ext cx="8229600" cy="779372"/>
          </a:xfrm>
        </p:spPr>
        <p:txBody>
          <a:bodyPr/>
          <a:lstStyle/>
          <a:p>
            <a:r>
              <a:rPr lang="en-US" dirty="0" smtClean="0">
                <a:solidFill>
                  <a:schemeClr val="bg2"/>
                </a:solidFill>
              </a:rPr>
              <a:t>Implications for Teacher Education</a:t>
            </a:r>
            <a:endParaRPr lang="en-US" dirty="0">
              <a:solidFill>
                <a:schemeClr val="bg2"/>
              </a:solidFill>
            </a:endParaRPr>
          </a:p>
        </p:txBody>
      </p:sp>
      <p:sp>
        <p:nvSpPr>
          <p:cNvPr id="3" name="Content Placeholder 2"/>
          <p:cNvSpPr>
            <a:spLocks noGrp="1"/>
          </p:cNvSpPr>
          <p:nvPr>
            <p:ph idx="1"/>
          </p:nvPr>
        </p:nvSpPr>
        <p:spPr>
          <a:xfrm>
            <a:off x="457200" y="778050"/>
            <a:ext cx="8229600" cy="5183190"/>
          </a:xfrm>
        </p:spPr>
        <p:txBody>
          <a:bodyPr>
            <a:normAutofit/>
          </a:bodyPr>
          <a:lstStyle/>
          <a:p>
            <a:pPr>
              <a:buClr>
                <a:schemeClr val="tx2"/>
              </a:buClr>
            </a:pPr>
            <a:endParaRPr lang="en-US" sz="1514" dirty="0" smtClean="0">
              <a:latin typeface="Franklin Gothic Book"/>
              <a:cs typeface="Franklin Gothic Book"/>
            </a:endParaRPr>
          </a:p>
          <a:p>
            <a:pPr>
              <a:buClr>
                <a:schemeClr val="accent1"/>
              </a:buClr>
            </a:pPr>
            <a:r>
              <a:rPr lang="en-US" sz="1514" dirty="0" smtClean="0">
                <a:latin typeface="Franklin Gothic Book"/>
                <a:cs typeface="Franklin Gothic Book"/>
              </a:rPr>
              <a:t>Greater emphasis on </a:t>
            </a:r>
            <a:r>
              <a:rPr lang="en-US" sz="1514" b="1" dirty="0" smtClean="0">
                <a:solidFill>
                  <a:schemeClr val="accent1"/>
                </a:solidFill>
                <a:latin typeface="Franklin Gothic Book"/>
                <a:cs typeface="Franklin Gothic Book"/>
              </a:rPr>
              <a:t>CONTENT KNOWLEDGE</a:t>
            </a:r>
          </a:p>
          <a:p>
            <a:pPr>
              <a:buClr>
                <a:schemeClr val="tx2"/>
              </a:buClr>
              <a:buNone/>
            </a:pPr>
            <a:r>
              <a:rPr lang="en-US" sz="1514" b="1" dirty="0">
                <a:solidFill>
                  <a:schemeClr val="accent1"/>
                </a:solidFill>
                <a:latin typeface="Franklin Gothic Book"/>
                <a:cs typeface="Franklin Gothic Book"/>
              </a:rPr>
              <a:t>	</a:t>
            </a:r>
            <a:r>
              <a:rPr lang="en-US" sz="1514" dirty="0" smtClean="0">
                <a:latin typeface="Franklin Gothic Book"/>
                <a:cs typeface="Franklin Gothic Book"/>
              </a:rPr>
              <a:t>—   Close reading of texts and expository writing across the curriculum</a:t>
            </a:r>
          </a:p>
          <a:p>
            <a:pPr>
              <a:buClr>
                <a:schemeClr val="tx2"/>
              </a:buClr>
              <a:buNone/>
            </a:pPr>
            <a:r>
              <a:rPr lang="en-US" sz="1514" dirty="0" smtClean="0">
                <a:latin typeface="Franklin Gothic Book"/>
                <a:cs typeface="Franklin Gothic Book"/>
              </a:rPr>
              <a:t>	—   Quantitative reasoning across the curriculum</a:t>
            </a:r>
          </a:p>
          <a:p>
            <a:pPr>
              <a:buClr>
                <a:schemeClr val="tx2"/>
              </a:buClr>
              <a:buNone/>
            </a:pPr>
            <a:endParaRPr lang="en-US" sz="1514" dirty="0" smtClean="0">
              <a:latin typeface="Franklin Gothic Book"/>
              <a:cs typeface="Franklin Gothic Book"/>
            </a:endParaRPr>
          </a:p>
          <a:p>
            <a:r>
              <a:rPr lang="en-US" sz="1514" b="1" dirty="0" smtClean="0">
                <a:solidFill>
                  <a:schemeClr val="accent1"/>
                </a:solidFill>
                <a:latin typeface="Franklin Gothic Book"/>
                <a:cs typeface="Franklin Gothic Book"/>
              </a:rPr>
              <a:t>METHODS</a:t>
            </a:r>
            <a:r>
              <a:rPr lang="en-US" sz="1514" dirty="0" smtClean="0">
                <a:latin typeface="Franklin Gothic Book"/>
                <a:cs typeface="Franklin Gothic Book"/>
              </a:rPr>
              <a:t> courses geared to shift in instructional emphasis:</a:t>
            </a:r>
          </a:p>
          <a:p>
            <a:pPr lvl="1"/>
            <a:r>
              <a:rPr lang="en-US" sz="1514" dirty="0" smtClean="0">
                <a:latin typeface="Franklin Gothic Book"/>
                <a:cs typeface="Franklin Gothic Book"/>
              </a:rPr>
              <a:t>Broader array of pedagogy to elicit deeper understanding</a:t>
            </a:r>
          </a:p>
          <a:p>
            <a:pPr lvl="1"/>
            <a:r>
              <a:rPr lang="en-US" sz="1514" dirty="0" smtClean="0">
                <a:latin typeface="Franklin Gothic Book"/>
                <a:cs typeface="Franklin Gothic Book"/>
              </a:rPr>
              <a:t>Resource analysis, so teachers can evaluate resources and improve them</a:t>
            </a:r>
          </a:p>
          <a:p>
            <a:pPr lvl="1">
              <a:buNone/>
            </a:pPr>
            <a:endParaRPr lang="en-US" sz="1514" dirty="0" smtClean="0">
              <a:latin typeface="Franklin Gothic Book"/>
              <a:cs typeface="Franklin Gothic Book"/>
            </a:endParaRPr>
          </a:p>
          <a:p>
            <a:r>
              <a:rPr lang="en-US" sz="1514" b="1" dirty="0" smtClean="0">
                <a:solidFill>
                  <a:schemeClr val="accent1"/>
                </a:solidFill>
                <a:latin typeface="Franklin Gothic Book"/>
                <a:cs typeface="Franklin Gothic Book"/>
              </a:rPr>
              <a:t>ASSESSMENT LITERACY</a:t>
            </a:r>
            <a:r>
              <a:rPr lang="en-US" sz="1514" dirty="0" smtClean="0">
                <a:latin typeface="Franklin Gothic Book"/>
                <a:cs typeface="Franklin Gothic Book"/>
              </a:rPr>
              <a:t>, i.e. how to use (and not use) test results:</a:t>
            </a:r>
          </a:p>
          <a:p>
            <a:pPr lvl="1"/>
            <a:r>
              <a:rPr lang="en-US" sz="1514" b="1" dirty="0" smtClean="0">
                <a:solidFill>
                  <a:schemeClr val="accent1"/>
                </a:solidFill>
                <a:latin typeface="Franklin Gothic Book"/>
                <a:cs typeface="Franklin Gothic Book"/>
              </a:rPr>
              <a:t>Formative assessments</a:t>
            </a:r>
            <a:r>
              <a:rPr lang="en-US" sz="1514" dirty="0" smtClean="0">
                <a:latin typeface="Franklin Gothic Book"/>
                <a:cs typeface="Franklin Gothic Book"/>
              </a:rPr>
              <a:t> (not summative): how to individualize day-to-day instruction</a:t>
            </a:r>
          </a:p>
          <a:p>
            <a:pPr lvl="1"/>
            <a:r>
              <a:rPr lang="en-US" sz="1514" b="1" dirty="0" smtClean="0">
                <a:solidFill>
                  <a:schemeClr val="accent1"/>
                </a:solidFill>
                <a:latin typeface="Franklin Gothic Book"/>
                <a:cs typeface="Franklin Gothic Book"/>
              </a:rPr>
              <a:t>Interim assessments</a:t>
            </a:r>
            <a:r>
              <a:rPr lang="en-US" sz="1514" dirty="0" smtClean="0">
                <a:latin typeface="Franklin Gothic Book"/>
                <a:cs typeface="Franklin Gothic Book"/>
              </a:rPr>
              <a:t>: how to take periodic pulse, modify lesson plans, curriculum</a:t>
            </a:r>
          </a:p>
          <a:p>
            <a:pPr lvl="1"/>
            <a:r>
              <a:rPr lang="en-US" sz="1514" b="1" dirty="0" smtClean="0">
                <a:solidFill>
                  <a:schemeClr val="accent1"/>
                </a:solidFill>
                <a:latin typeface="Franklin Gothic Book"/>
                <a:cs typeface="Franklin Gothic Book"/>
              </a:rPr>
              <a:t>Summative assessments</a:t>
            </a:r>
            <a:r>
              <a:rPr lang="en-US" sz="1514" dirty="0" smtClean="0">
                <a:latin typeface="Franklin Gothic Book"/>
                <a:cs typeface="Franklin Gothic Book"/>
              </a:rPr>
              <a:t>: how to assess individual growth over time and readiness for college; be accountable at school, district, even classroom level; make curricular changes; for educational leaders, how to reallocate resources</a:t>
            </a:r>
          </a:p>
          <a:p>
            <a:pPr lvl="1">
              <a:buNone/>
            </a:pPr>
            <a:endParaRPr lang="en-US" sz="1514" dirty="0" smtClean="0">
              <a:latin typeface="Franklin Gothic Book"/>
              <a:cs typeface="Franklin Gothic Book"/>
            </a:endParaRPr>
          </a:p>
          <a:p>
            <a:r>
              <a:rPr lang="en-US" sz="1600" b="1" dirty="0" smtClean="0">
                <a:solidFill>
                  <a:schemeClr val="accent1"/>
                </a:solidFill>
                <a:latin typeface="Franklin Gothic Book"/>
                <a:cs typeface="Franklin Gothic Book"/>
              </a:rPr>
              <a:t>CURRICULAR REVISION</a:t>
            </a:r>
          </a:p>
          <a:p>
            <a:pPr>
              <a:buNone/>
            </a:pPr>
            <a:r>
              <a:rPr lang="en-US" sz="1600" b="1" dirty="0">
                <a:solidFill>
                  <a:schemeClr val="accent1"/>
                </a:solidFill>
                <a:latin typeface="Franklin Gothic Book"/>
                <a:cs typeface="Franklin Gothic Book"/>
              </a:rPr>
              <a:t>	</a:t>
            </a:r>
            <a:r>
              <a:rPr lang="en-US" sz="1600" b="1" dirty="0" smtClean="0">
                <a:solidFill>
                  <a:schemeClr val="accent1"/>
                </a:solidFill>
                <a:latin typeface="Franklin Gothic Book"/>
                <a:cs typeface="Franklin Gothic Book"/>
              </a:rPr>
              <a:t>—</a:t>
            </a:r>
            <a:r>
              <a:rPr lang="en-US" sz="1600" dirty="0" smtClean="0">
                <a:latin typeface="Franklin Gothic Book"/>
                <a:cs typeface="Franklin Gothic Book"/>
              </a:rPr>
              <a:t>12th-grade transition courses </a:t>
            </a:r>
            <a:endParaRPr lang="en-US" sz="1600" dirty="0">
              <a:latin typeface="Franklin Gothic Book"/>
              <a:cs typeface="Franklin Gothic Book"/>
            </a:endParaRPr>
          </a:p>
          <a:p>
            <a:endParaRPr lang="en-US" sz="1914" dirty="0" smtClean="0">
              <a:latin typeface="Franklin Gothic Book"/>
              <a:cs typeface="Franklin Gothic Book"/>
            </a:endParaRPr>
          </a:p>
          <a:p>
            <a:pPr lvl="1">
              <a:buNone/>
            </a:pPr>
            <a:endParaRPr lang="en-US" sz="2000" dirty="0" smtClean="0">
              <a:latin typeface="Franklin Gothic Book"/>
              <a:cs typeface="Franklin Gothic Book"/>
            </a:endParaRPr>
          </a:p>
          <a:p>
            <a:pPr lvl="1">
              <a:buNone/>
            </a:pPr>
            <a:endParaRPr lang="en-US" sz="2000" dirty="0" smtClean="0"/>
          </a:p>
          <a:p>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Challenges for Higher Education</a:t>
            </a:r>
            <a:endParaRPr lang="en-US" dirty="0">
              <a:solidFill>
                <a:schemeClr val="bg2"/>
              </a:solidFill>
            </a:endParaRPr>
          </a:p>
        </p:txBody>
      </p:sp>
      <p:sp>
        <p:nvSpPr>
          <p:cNvPr id="3" name="Content Placeholder 2"/>
          <p:cNvSpPr>
            <a:spLocks noGrp="1"/>
          </p:cNvSpPr>
          <p:nvPr>
            <p:ph idx="1"/>
          </p:nvPr>
        </p:nvSpPr>
        <p:spPr>
          <a:xfrm>
            <a:off x="457200" y="1417638"/>
            <a:ext cx="8229600" cy="4391491"/>
          </a:xfrm>
        </p:spPr>
        <p:txBody>
          <a:bodyPr>
            <a:normAutofit/>
          </a:bodyPr>
          <a:lstStyle/>
          <a:p>
            <a:r>
              <a:rPr lang="en-US" sz="2400" dirty="0" smtClean="0">
                <a:solidFill>
                  <a:schemeClr val="accent1"/>
                </a:solidFill>
                <a:latin typeface="Franklin Gothic Book"/>
                <a:cs typeface="Franklin Gothic Book"/>
              </a:rPr>
              <a:t>Attitudes/Views:</a:t>
            </a:r>
            <a:r>
              <a:rPr lang="en-US" sz="2400" dirty="0" smtClean="0">
                <a:latin typeface="Franklin Gothic Book"/>
                <a:cs typeface="Franklin Gothic Book"/>
              </a:rPr>
              <a:t> </a:t>
            </a:r>
            <a:r>
              <a:rPr lang="en-US" sz="2000" dirty="0" smtClean="0">
                <a:latin typeface="Franklin Gothic Book"/>
                <a:cs typeface="Franklin Gothic Book"/>
              </a:rPr>
              <a:t>“College isn’t for everyone” / “College isn’t professional or skilled ‘training’” / “K-12 can’t be trusted”/ “This too shall pass”</a:t>
            </a:r>
          </a:p>
          <a:p>
            <a:r>
              <a:rPr lang="en-US" sz="2400" dirty="0" smtClean="0">
                <a:solidFill>
                  <a:schemeClr val="accent1"/>
                </a:solidFill>
                <a:latin typeface="Franklin Gothic Book"/>
                <a:cs typeface="Franklin Gothic Book"/>
              </a:rPr>
              <a:t>Structural issues: </a:t>
            </a:r>
          </a:p>
          <a:p>
            <a:pPr lvl="1"/>
            <a:r>
              <a:rPr lang="en-US" sz="2000" dirty="0" smtClean="0">
                <a:latin typeface="Franklin Gothic Book"/>
                <a:cs typeface="Franklin Gothic Book"/>
              </a:rPr>
              <a:t>K-12 and higher education are separate systems, separately funded, separately governed</a:t>
            </a:r>
          </a:p>
          <a:p>
            <a:pPr lvl="1"/>
            <a:r>
              <a:rPr lang="en-US" sz="2000" dirty="0" smtClean="0">
                <a:latin typeface="Franklin Gothic Book"/>
                <a:cs typeface="Franklin Gothic Book"/>
              </a:rPr>
              <a:t>Not part of faculty reward system—additional responsibility for those already overworked and underpaid</a:t>
            </a:r>
          </a:p>
          <a:p>
            <a:r>
              <a:rPr lang="en-US" sz="2400" dirty="0" smtClean="0">
                <a:solidFill>
                  <a:schemeClr val="accent1"/>
                </a:solidFill>
                <a:latin typeface="Franklin Gothic Book"/>
                <a:cs typeface="Franklin Gothic Book"/>
              </a:rPr>
              <a:t>Institutional and faculty governance</a:t>
            </a:r>
            <a:endParaRPr lang="en-US" sz="2400" dirty="0" smtClean="0">
              <a:latin typeface="Franklin Gothic Book"/>
              <a:cs typeface="Franklin Gothic Book"/>
            </a:endParaRPr>
          </a:p>
          <a:p>
            <a:pPr lvl="1"/>
            <a:r>
              <a:rPr lang="en-US" sz="2000" dirty="0" smtClean="0">
                <a:latin typeface="Franklin Gothic Book"/>
                <a:cs typeface="Franklin Gothic Book"/>
              </a:rPr>
              <a:t>Lowering of standards?</a:t>
            </a:r>
          </a:p>
          <a:p>
            <a:pPr lvl="1"/>
            <a:r>
              <a:rPr lang="en-US" sz="2000" dirty="0" smtClean="0">
                <a:latin typeface="Franklin Gothic Book"/>
                <a:cs typeface="Franklin Gothic Book"/>
              </a:rPr>
              <a:t>Intrusion into faculty prerogative</a:t>
            </a:r>
          </a:p>
          <a:p>
            <a:pPr lvl="1"/>
            <a:r>
              <a:rPr lang="en-US" sz="2000" dirty="0" smtClean="0">
                <a:latin typeface="Franklin Gothic Book"/>
                <a:cs typeface="Franklin Gothic Book"/>
              </a:rPr>
              <a:t>Too “one-size-fits-all” for intellectual or pedagogical good</a:t>
            </a:r>
          </a:p>
          <a:p>
            <a:pPr lvl="1">
              <a:buNone/>
            </a:pPr>
            <a:endParaRPr lang="en-US" sz="2000" dirty="0" smtClean="0"/>
          </a:p>
          <a:p>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 y="274638"/>
            <a:ext cx="8899301" cy="1143000"/>
          </a:xfrm>
        </p:spPr>
        <p:txBody>
          <a:bodyPr/>
          <a:lstStyle/>
          <a:p>
            <a:r>
              <a:rPr lang="en-US" dirty="0" smtClean="0">
                <a:latin typeface="Arial" pitchFamily="34" charset="0"/>
                <a:cs typeface="Arial" pitchFamily="34" charset="0"/>
              </a:rPr>
              <a:t>Smarter Balanced Goals </a:t>
            </a:r>
            <a:br>
              <a:rPr lang="en-US" dirty="0" smtClean="0">
                <a:latin typeface="Arial" pitchFamily="34" charset="0"/>
                <a:cs typeface="Arial" pitchFamily="34" charset="0"/>
              </a:rPr>
            </a:br>
            <a:r>
              <a:rPr lang="en-US" dirty="0" smtClean="0">
                <a:latin typeface="Arial" pitchFamily="34" charset="0"/>
                <a:cs typeface="Arial" pitchFamily="34" charset="0"/>
              </a:rPr>
              <a:t>for Higher Education</a:t>
            </a:r>
            <a:endParaRPr lang="en-US" dirty="0">
              <a:latin typeface="Arial" pitchFamily="34" charset="0"/>
              <a:cs typeface="Arial" pitchFamily="34" charset="0"/>
            </a:endParaRPr>
          </a:p>
        </p:txBody>
      </p:sp>
      <p:sp>
        <p:nvSpPr>
          <p:cNvPr id="5" name="Content Placeholder 4"/>
          <p:cNvSpPr>
            <a:spLocks noGrp="1"/>
          </p:cNvSpPr>
          <p:nvPr>
            <p:ph idx="1"/>
          </p:nvPr>
        </p:nvSpPr>
        <p:spPr>
          <a:xfrm>
            <a:off x="457200" y="1596980"/>
            <a:ext cx="8229600" cy="4779024"/>
          </a:xfrm>
        </p:spPr>
        <p:txBody>
          <a:bodyPr>
            <a:normAutofit lnSpcReduction="10000"/>
          </a:bodyPr>
          <a:lstStyle/>
          <a:p>
            <a:pPr marL="347472" lvl="0" indent="-347472" rtl="0">
              <a:spcBef>
                <a:spcPts val="768"/>
              </a:spcBef>
            </a:pPr>
            <a:r>
              <a:rPr lang="en-US" sz="2400" dirty="0" smtClean="0">
                <a:solidFill>
                  <a:schemeClr val="tx2"/>
                </a:solidFill>
                <a:latin typeface="Arial" pitchFamily="34" charset="0"/>
                <a:cs typeface="Arial" pitchFamily="34" charset="0"/>
              </a:rPr>
              <a:t>Colleges and universities </a:t>
            </a:r>
            <a:r>
              <a:rPr lang="en-US" sz="2400" b="1" dirty="0" smtClean="0">
                <a:solidFill>
                  <a:schemeClr val="accent1"/>
                </a:solidFill>
                <a:latin typeface="Arial" pitchFamily="34" charset="0"/>
                <a:cs typeface="Arial" pitchFamily="34" charset="0"/>
              </a:rPr>
              <a:t>recognize</a:t>
            </a:r>
            <a:r>
              <a:rPr lang="en-US" sz="2400" dirty="0" smtClean="0">
                <a:solidFill>
                  <a:schemeClr val="tx2"/>
                </a:solidFill>
                <a:latin typeface="Arial" pitchFamily="34" charset="0"/>
                <a:cs typeface="Arial" pitchFamily="34" charset="0"/>
              </a:rPr>
              <a:t> the Smarter Balanced grade 11 assessment as a valid measure of college content-readiness as defined by the Common Core State Standards.</a:t>
            </a:r>
            <a:br>
              <a:rPr lang="en-US" sz="2400" dirty="0" smtClean="0">
                <a:solidFill>
                  <a:schemeClr val="tx2"/>
                </a:solidFill>
                <a:latin typeface="Arial" pitchFamily="34" charset="0"/>
                <a:cs typeface="Arial" pitchFamily="34" charset="0"/>
              </a:rPr>
            </a:br>
            <a:endParaRPr lang="en-US" sz="2400" dirty="0">
              <a:solidFill>
                <a:schemeClr val="tx2"/>
              </a:solidFill>
              <a:latin typeface="Arial" pitchFamily="34" charset="0"/>
              <a:cs typeface="Arial" pitchFamily="34" charset="0"/>
            </a:endParaRPr>
          </a:p>
          <a:p>
            <a:pPr marL="347472" lvl="0" indent="-347472" rtl="0">
              <a:spcBef>
                <a:spcPts val="768"/>
              </a:spcBef>
            </a:pPr>
            <a:r>
              <a:rPr lang="en-US" sz="2400" dirty="0" smtClean="0">
                <a:solidFill>
                  <a:schemeClr val="tx2"/>
                </a:solidFill>
                <a:latin typeface="Arial" pitchFamily="34" charset="0"/>
                <a:cs typeface="Arial" pitchFamily="34" charset="0"/>
              </a:rPr>
              <a:t>Colleges and universities </a:t>
            </a:r>
            <a:r>
              <a:rPr lang="en-US" sz="2400" b="1" dirty="0" smtClean="0">
                <a:solidFill>
                  <a:schemeClr val="accent1"/>
                </a:solidFill>
                <a:latin typeface="Arial" pitchFamily="34" charset="0"/>
                <a:cs typeface="Arial" pitchFamily="34" charset="0"/>
              </a:rPr>
              <a:t>agree</a:t>
            </a:r>
            <a:r>
              <a:rPr lang="en-US" sz="2400" dirty="0" smtClean="0">
                <a:solidFill>
                  <a:schemeClr val="tx2"/>
                </a:solidFill>
                <a:latin typeface="Arial" pitchFamily="34" charset="0"/>
                <a:cs typeface="Arial" pitchFamily="34" charset="0"/>
              </a:rPr>
              <a:t> on common performance standards in English language arts/literacy and mathematics for exemption from remediation (in combination with state-set standards for grade 12).</a:t>
            </a:r>
            <a:br>
              <a:rPr lang="en-US" sz="2400" dirty="0" smtClean="0">
                <a:solidFill>
                  <a:schemeClr val="tx2"/>
                </a:solidFill>
                <a:latin typeface="Arial" pitchFamily="34" charset="0"/>
                <a:cs typeface="Arial" pitchFamily="34" charset="0"/>
              </a:rPr>
            </a:br>
            <a:endParaRPr lang="en-US" sz="2400" dirty="0">
              <a:solidFill>
                <a:schemeClr val="tx2"/>
              </a:solidFill>
              <a:latin typeface="Arial" pitchFamily="34" charset="0"/>
              <a:cs typeface="Arial" pitchFamily="34" charset="0"/>
            </a:endParaRPr>
          </a:p>
          <a:p>
            <a:pPr marL="347472" indent="-347472">
              <a:spcBef>
                <a:spcPts val="768"/>
              </a:spcBef>
            </a:pPr>
            <a:r>
              <a:rPr lang="en-US" sz="2400" dirty="0">
                <a:solidFill>
                  <a:schemeClr val="tx2"/>
                </a:solidFill>
                <a:latin typeface="Arial" pitchFamily="34" charset="0"/>
                <a:cs typeface="Arial" pitchFamily="34" charset="0"/>
              </a:rPr>
              <a:t>Colleges and universities </a:t>
            </a:r>
            <a:r>
              <a:rPr lang="en-US" sz="2400" b="1" dirty="0" smtClean="0">
                <a:solidFill>
                  <a:schemeClr val="accent1"/>
                </a:solidFill>
                <a:latin typeface="Arial" pitchFamily="34" charset="0"/>
                <a:cs typeface="Arial" pitchFamily="34" charset="0"/>
              </a:rPr>
              <a:t>use </a:t>
            </a:r>
            <a:r>
              <a:rPr lang="en-US" sz="2400" dirty="0">
                <a:solidFill>
                  <a:schemeClr val="tx2"/>
                </a:solidFill>
                <a:latin typeface="Arial" pitchFamily="34" charset="0"/>
                <a:cs typeface="Arial" pitchFamily="34" charset="0"/>
              </a:rPr>
              <a:t>the Smarter Balanced </a:t>
            </a:r>
            <a:r>
              <a:rPr lang="en-US" sz="2400" dirty="0" smtClean="0">
                <a:solidFill>
                  <a:schemeClr val="tx2"/>
                </a:solidFill>
                <a:latin typeface="Arial" pitchFamily="34" charset="0"/>
                <a:cs typeface="Arial" pitchFamily="34" charset="0"/>
              </a:rPr>
              <a:t>assessment </a:t>
            </a:r>
            <a:r>
              <a:rPr lang="en-US" sz="2400" dirty="0">
                <a:solidFill>
                  <a:schemeClr val="tx2"/>
                </a:solidFill>
                <a:latin typeface="Arial" pitchFamily="34" charset="0"/>
                <a:cs typeface="Arial" pitchFamily="34" charset="0"/>
              </a:rPr>
              <a:t>as evidence that students are ready for credit-bearing course work and can be exempted from </a:t>
            </a:r>
            <a:r>
              <a:rPr lang="en-US" sz="2400" dirty="0" smtClean="0">
                <a:solidFill>
                  <a:schemeClr val="tx2"/>
                </a:solidFill>
                <a:latin typeface="Arial" pitchFamily="34" charset="0"/>
                <a:cs typeface="Arial" pitchFamily="34" charset="0"/>
              </a:rPr>
              <a:t>developmental courses.</a:t>
            </a:r>
            <a:endParaRPr lang="en-US" sz="24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876050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Content Readiness?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9200517"/>
              </p:ext>
            </p:extLst>
          </p:nvPr>
        </p:nvGraphicFramePr>
        <p:xfrm>
          <a:off x="361665" y="1073739"/>
          <a:ext cx="8229600" cy="4556760"/>
        </p:xfrm>
        <a:graphic>
          <a:graphicData uri="http://schemas.openxmlformats.org/drawingml/2006/table">
            <a:tbl>
              <a:tblPr bandRow="1">
                <a:tableStyleId>{BC89EF96-8CEA-46FF-86C4-4CE0E7609802}</a:tableStyleId>
              </a:tblPr>
              <a:tblGrid>
                <a:gridCol w="1549022"/>
                <a:gridCol w="6680578"/>
              </a:tblGrid>
              <a:tr h="370840">
                <a:tc>
                  <a:txBody>
                    <a:bodyPr/>
                    <a:lstStyle/>
                    <a:p>
                      <a:pPr marL="0" marR="0">
                        <a:lnSpc>
                          <a:spcPct val="115000"/>
                        </a:lnSpc>
                        <a:spcBef>
                          <a:spcPts val="0"/>
                        </a:spcBef>
                        <a:spcAft>
                          <a:spcPts val="0"/>
                        </a:spcAft>
                      </a:pPr>
                      <a:r>
                        <a:rPr lang="en-US" sz="2000" dirty="0">
                          <a:solidFill>
                            <a:schemeClr val="tx2"/>
                          </a:solidFill>
                          <a:effectLst/>
                        </a:rPr>
                        <a:t>English Language Arts/Literacy</a:t>
                      </a:r>
                      <a:endParaRPr lang="en-US" sz="2000" b="0" dirty="0">
                        <a:solidFill>
                          <a:schemeClr val="tx2"/>
                        </a:solidFill>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2000" dirty="0">
                          <a:solidFill>
                            <a:schemeClr val="tx2"/>
                          </a:solidFill>
                          <a:effectLst/>
                        </a:rPr>
                        <a:t>Students who perform at the College Content-Ready level in English language arts/literacy demonstrate </a:t>
                      </a:r>
                      <a:r>
                        <a:rPr lang="en-US" sz="2000" b="1" dirty="0">
                          <a:solidFill>
                            <a:schemeClr val="tx2"/>
                          </a:solidFill>
                          <a:effectLst/>
                        </a:rPr>
                        <a:t>reading, writing, listening, and research </a:t>
                      </a:r>
                      <a:r>
                        <a:rPr lang="en-US" sz="2000" dirty="0">
                          <a:solidFill>
                            <a:schemeClr val="tx2"/>
                          </a:solidFill>
                          <a:effectLst/>
                        </a:rPr>
                        <a:t>skills necessary for introductory courses in a variety of disciplines. They also demonstrate subject-area knowledge and skills associated with readiness for </a:t>
                      </a:r>
                      <a:r>
                        <a:rPr lang="en-US" sz="2000" b="1" dirty="0">
                          <a:solidFill>
                            <a:schemeClr val="tx2"/>
                          </a:solidFill>
                          <a:effectLst/>
                        </a:rPr>
                        <a:t>entry-level, transferable, credit-bearing</a:t>
                      </a:r>
                      <a:r>
                        <a:rPr lang="en-US" sz="2000" dirty="0">
                          <a:solidFill>
                            <a:schemeClr val="tx2"/>
                          </a:solidFill>
                          <a:effectLst/>
                        </a:rPr>
                        <a:t> English and composition courses. </a:t>
                      </a:r>
                      <a:endParaRPr lang="en-US" sz="2000" b="0" dirty="0">
                        <a:solidFill>
                          <a:schemeClr val="tx2"/>
                        </a:solidFill>
                        <a:effectLst/>
                        <a:latin typeface="Arial" pitchFamily="34" charset="0"/>
                        <a:ea typeface="Calibri"/>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2000" dirty="0">
                          <a:solidFill>
                            <a:schemeClr val="tx2"/>
                          </a:solidFill>
                          <a:effectLst/>
                        </a:rPr>
                        <a:t>Mathematics</a:t>
                      </a:r>
                      <a:endParaRPr lang="en-US" sz="2000" dirty="0">
                        <a:solidFill>
                          <a:schemeClr val="tx2"/>
                        </a:solidFill>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2000" dirty="0">
                          <a:solidFill>
                            <a:schemeClr val="tx2"/>
                          </a:solidFill>
                          <a:effectLst/>
                        </a:rPr>
                        <a:t>Students who perform at the College Content-Ready level in mathematics demonstrate </a:t>
                      </a:r>
                      <a:r>
                        <a:rPr lang="en-US" sz="2000" b="1" dirty="0">
                          <a:solidFill>
                            <a:schemeClr val="tx2"/>
                          </a:solidFill>
                          <a:effectLst/>
                        </a:rPr>
                        <a:t>foundational mathematical knowledge and quantitative reasoning skills </a:t>
                      </a:r>
                      <a:r>
                        <a:rPr lang="en-US" sz="2000" dirty="0">
                          <a:solidFill>
                            <a:schemeClr val="tx2"/>
                          </a:solidFill>
                          <a:effectLst/>
                        </a:rPr>
                        <a:t>necessary for introductory courses in a variety of disciplines. They also demonstrate subject-area knowledge and skills associated with readiness for </a:t>
                      </a:r>
                      <a:r>
                        <a:rPr lang="en-US" sz="2000" b="1" dirty="0">
                          <a:solidFill>
                            <a:schemeClr val="tx2"/>
                          </a:solidFill>
                          <a:effectLst/>
                        </a:rPr>
                        <a:t>entry-level, transferable, credit-bearing </a:t>
                      </a:r>
                      <a:r>
                        <a:rPr lang="en-US" sz="2000" dirty="0">
                          <a:solidFill>
                            <a:schemeClr val="tx2"/>
                          </a:solidFill>
                          <a:effectLst/>
                        </a:rPr>
                        <a:t>mathematics and statistics courses.</a:t>
                      </a:r>
                      <a:endParaRPr lang="en-US" sz="2000" dirty="0">
                        <a:solidFill>
                          <a:schemeClr val="tx2"/>
                        </a:solidFill>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376323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Framework </a:t>
            </a:r>
            <a:br>
              <a:rPr lang="en-US" dirty="0" smtClean="0"/>
            </a:br>
            <a:r>
              <a:rPr lang="en-US" dirty="0" smtClean="0"/>
              <a:t>for Grade 11 Assessment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826808"/>
              </p:ext>
            </p:extLst>
          </p:nvPr>
        </p:nvGraphicFramePr>
        <p:xfrm>
          <a:off x="304800" y="1447800"/>
          <a:ext cx="8400197"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6200" y="5983069"/>
            <a:ext cx="6934200" cy="646331"/>
          </a:xfrm>
          <a:prstGeom prst="rect">
            <a:avLst/>
          </a:prstGeom>
          <a:noFill/>
        </p:spPr>
        <p:txBody>
          <a:bodyPr wrap="square" rtlCol="0">
            <a:spAutoFit/>
          </a:bodyPr>
          <a:lstStyle/>
          <a:p>
            <a:r>
              <a:rPr lang="en-US" dirty="0" smtClean="0">
                <a:solidFill>
                  <a:schemeClr val="tx2"/>
                </a:solidFill>
              </a:rPr>
              <a:t>Note:  </a:t>
            </a:r>
            <a:r>
              <a:rPr lang="en-US" dirty="0">
                <a:solidFill>
                  <a:schemeClr val="tx2"/>
                </a:solidFill>
              </a:rPr>
              <a:t>A</a:t>
            </a:r>
            <a:r>
              <a:rPr lang="en-US" dirty="0" smtClean="0">
                <a:solidFill>
                  <a:schemeClr val="tx2"/>
                </a:solidFill>
              </a:rPr>
              <a:t>pplies only to students who matriculate directly from high school to college.</a:t>
            </a:r>
            <a:endParaRPr lang="en-US" dirty="0">
              <a:solidFill>
                <a:schemeClr val="tx2"/>
              </a:solidFill>
            </a:endParaRPr>
          </a:p>
        </p:txBody>
      </p:sp>
    </p:spTree>
    <p:extLst>
      <p:ext uri="{BB962C8B-B14F-4D97-AF65-F5344CB8AC3E}">
        <p14:creationId xmlns:p14="http://schemas.microsoft.com/office/powerpoint/2010/main" val="3656033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Student Scenario Examples</a:t>
            </a:r>
            <a:br>
              <a:rPr lang="en-US" dirty="0" smtClean="0"/>
            </a:br>
            <a:r>
              <a:rPr lang="en-US" dirty="0" smtClean="0"/>
              <a:t>[To be determined by states]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9889498"/>
              </p:ext>
            </p:extLst>
          </p:nvPr>
        </p:nvGraphicFramePr>
        <p:xfrm>
          <a:off x="457200" y="1353671"/>
          <a:ext cx="8229600" cy="4589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236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Next Steps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066748"/>
              </p:ext>
            </p:extLst>
          </p:nvPr>
        </p:nvGraphicFramePr>
        <p:xfrm>
          <a:off x="228600" y="1143000"/>
          <a:ext cx="8667750" cy="4656660"/>
        </p:xfrm>
        <a:graphic>
          <a:graphicData uri="http://schemas.openxmlformats.org/drawingml/2006/table">
            <a:tbl>
              <a:tblPr bandRow="1">
                <a:tableStyleId>{5C22544A-7EE6-4342-B048-85BDC9FD1C3A}</a:tableStyleId>
              </a:tblPr>
              <a:tblGrid>
                <a:gridCol w="5562600"/>
                <a:gridCol w="3105150"/>
              </a:tblGrid>
              <a:tr h="465666">
                <a:tc>
                  <a:txBody>
                    <a:bodyPr/>
                    <a:lstStyle/>
                    <a:p>
                      <a:pPr>
                        <a:lnSpc>
                          <a:spcPct val="100000"/>
                        </a:lnSpc>
                        <a:spcBef>
                          <a:spcPts val="1200"/>
                        </a:spcBef>
                        <a:buSzPct val="100000"/>
                        <a:buFont typeface="Wingdings" pitchFamily="2" charset="2"/>
                        <a:buNone/>
                      </a:pPr>
                      <a:r>
                        <a:rPr lang="en-US" sz="2000" dirty="0" smtClean="0">
                          <a:solidFill>
                            <a:schemeClr val="tx2"/>
                          </a:solidFill>
                        </a:rPr>
                        <a:t>Development of Communications Resources</a:t>
                      </a:r>
                    </a:p>
                  </a:txBody>
                  <a:tcPr anchor="ctr"/>
                </a:tc>
                <a:tc>
                  <a:txBody>
                    <a:bodyPr/>
                    <a:lstStyle/>
                    <a:p>
                      <a:r>
                        <a:rPr lang="en-US" sz="2000" dirty="0" smtClean="0">
                          <a:solidFill>
                            <a:schemeClr val="tx2"/>
                          </a:solidFill>
                        </a:rPr>
                        <a:t>Spring 2013</a:t>
                      </a:r>
                      <a:endParaRPr lang="en-US" sz="2000" dirty="0">
                        <a:solidFill>
                          <a:schemeClr val="tx2"/>
                        </a:solidFill>
                      </a:endParaRPr>
                    </a:p>
                  </a:txBody>
                  <a:tcPr anchor="ctr"/>
                </a:tc>
              </a:tr>
              <a:tr h="465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Integration with Reporting System (task force)</a:t>
                      </a:r>
                    </a:p>
                  </a:txBody>
                  <a:tcPr anchor="ctr"/>
                </a:tc>
                <a:tc>
                  <a:txBody>
                    <a:bodyPr/>
                    <a:lstStyle/>
                    <a:p>
                      <a:r>
                        <a:rPr lang="en-US" sz="2000" dirty="0" smtClean="0">
                          <a:solidFill>
                            <a:schemeClr val="tx2"/>
                          </a:solidFill>
                        </a:rPr>
                        <a:t>Summer</a:t>
                      </a:r>
                      <a:r>
                        <a:rPr lang="en-US" sz="2000" baseline="0" dirty="0" smtClean="0">
                          <a:solidFill>
                            <a:schemeClr val="tx2"/>
                          </a:solidFill>
                        </a:rPr>
                        <a:t> – Fall 2013</a:t>
                      </a:r>
                      <a:endParaRPr lang="en-US" sz="2000" dirty="0">
                        <a:solidFill>
                          <a:schemeClr val="tx2"/>
                        </a:solidFill>
                      </a:endParaRPr>
                    </a:p>
                  </a:txBody>
                  <a:tcPr anchor="ctr"/>
                </a:tc>
              </a:tr>
              <a:tr h="465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States</a:t>
                      </a:r>
                      <a:r>
                        <a:rPr lang="en-US" sz="2000" baseline="0" dirty="0" smtClean="0">
                          <a:solidFill>
                            <a:schemeClr val="tx2"/>
                          </a:solidFill>
                        </a:rPr>
                        <a:t> Determine Grade 12 Requirements</a:t>
                      </a:r>
                      <a:endParaRPr lang="en-US" sz="2000" dirty="0" smtClean="0">
                        <a:solidFill>
                          <a:schemeClr val="tx2"/>
                        </a:solidFill>
                      </a:endParaRPr>
                    </a:p>
                  </a:txBody>
                  <a:tcPr anchor="ctr"/>
                </a:tc>
                <a:tc>
                  <a:txBody>
                    <a:bodyPr/>
                    <a:lstStyle/>
                    <a:p>
                      <a:r>
                        <a:rPr lang="en-US" sz="2000" dirty="0" smtClean="0">
                          <a:solidFill>
                            <a:schemeClr val="tx2"/>
                          </a:solidFill>
                        </a:rPr>
                        <a:t>2013-14</a:t>
                      </a:r>
                      <a:r>
                        <a:rPr lang="en-US" sz="2000" baseline="0" dirty="0" smtClean="0">
                          <a:solidFill>
                            <a:schemeClr val="tx2"/>
                          </a:solidFill>
                        </a:rPr>
                        <a:t> Academic Year</a:t>
                      </a:r>
                      <a:endParaRPr lang="en-US" sz="2000" dirty="0">
                        <a:solidFill>
                          <a:schemeClr val="tx2"/>
                        </a:solidFill>
                      </a:endParaRPr>
                    </a:p>
                  </a:txBody>
                  <a:tcPr anchor="ctr"/>
                </a:tc>
              </a:tr>
              <a:tr h="465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Comparability with PARCC</a:t>
                      </a:r>
                    </a:p>
                  </a:txBody>
                  <a:tcPr anchor="ctr"/>
                </a:tc>
                <a:tc>
                  <a:txBody>
                    <a:bodyPr/>
                    <a:lstStyle/>
                    <a:p>
                      <a:r>
                        <a:rPr lang="en-US" sz="2000" dirty="0" smtClean="0">
                          <a:solidFill>
                            <a:schemeClr val="tx2"/>
                          </a:solidFill>
                        </a:rPr>
                        <a:t>Spring – Fall 2013</a:t>
                      </a:r>
                      <a:endParaRPr lang="en-US" sz="2000" dirty="0">
                        <a:solidFill>
                          <a:schemeClr val="tx2"/>
                        </a:solidFill>
                      </a:endParaRPr>
                    </a:p>
                  </a:txBody>
                  <a:tcPr anchor="ctr"/>
                </a:tc>
              </a:tr>
              <a:tr h="465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Career Readiness Policy</a:t>
                      </a:r>
                      <a:r>
                        <a:rPr lang="en-US" sz="2000" baseline="0" dirty="0" smtClean="0">
                          <a:solidFill>
                            <a:schemeClr val="tx2"/>
                          </a:solidFill>
                        </a:rPr>
                        <a:t> (task force)*</a:t>
                      </a:r>
                      <a:endParaRPr lang="en-US" sz="2000" dirty="0" smtClean="0">
                        <a:solidFill>
                          <a:schemeClr val="tx2"/>
                        </a:solidFill>
                      </a:endParaRPr>
                    </a:p>
                  </a:txBody>
                  <a:tcPr anchor="ctr"/>
                </a:tc>
                <a:tc>
                  <a:txBody>
                    <a:bodyPr/>
                    <a:lstStyle/>
                    <a:p>
                      <a:r>
                        <a:rPr lang="en-US" sz="2000" dirty="0" smtClean="0">
                          <a:solidFill>
                            <a:schemeClr val="tx2"/>
                          </a:solidFill>
                        </a:rPr>
                        <a:t>Spring 2013- Winter 2014</a:t>
                      </a:r>
                      <a:endParaRPr lang="en-US" sz="2000" dirty="0">
                        <a:solidFill>
                          <a:schemeClr val="tx2"/>
                        </a:solidFill>
                      </a:endParaRPr>
                    </a:p>
                  </a:txBody>
                  <a:tcPr anchor="ctr"/>
                </a:tc>
              </a:tr>
              <a:tr h="465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Validation</a:t>
                      </a:r>
                      <a:r>
                        <a:rPr lang="en-US" sz="2000" baseline="0" dirty="0" smtClean="0">
                          <a:solidFill>
                            <a:schemeClr val="tx2"/>
                          </a:solidFill>
                        </a:rPr>
                        <a:t> Research Planning</a:t>
                      </a:r>
                      <a:endParaRPr lang="en-US" sz="2000" dirty="0" smtClean="0">
                        <a:solidFill>
                          <a:schemeClr val="tx2"/>
                        </a:solidFill>
                      </a:endParaRPr>
                    </a:p>
                  </a:txBody>
                  <a:tcPr anchor="ctr"/>
                </a:tc>
                <a:tc>
                  <a:txBody>
                    <a:bodyPr/>
                    <a:lstStyle/>
                    <a:p>
                      <a:r>
                        <a:rPr lang="en-US" sz="2000" dirty="0" smtClean="0">
                          <a:solidFill>
                            <a:schemeClr val="tx2"/>
                          </a:solidFill>
                        </a:rPr>
                        <a:t>Spring-</a:t>
                      </a:r>
                      <a:r>
                        <a:rPr lang="en-US" sz="2000" baseline="0" dirty="0" smtClean="0">
                          <a:solidFill>
                            <a:schemeClr val="tx2"/>
                          </a:solidFill>
                        </a:rPr>
                        <a:t> Fall2013</a:t>
                      </a:r>
                      <a:endParaRPr lang="en-US" sz="2000" dirty="0">
                        <a:solidFill>
                          <a:schemeClr val="tx2"/>
                        </a:solidFill>
                      </a:endParaRPr>
                    </a:p>
                  </a:txBody>
                  <a:tcPr anchor="ctr"/>
                </a:tc>
              </a:tr>
              <a:tr h="465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Validation Research Implementation</a:t>
                      </a:r>
                    </a:p>
                  </a:txBody>
                  <a:tcPr anchor="ctr"/>
                </a:tc>
                <a:tc>
                  <a:txBody>
                    <a:bodyPr/>
                    <a:lstStyle/>
                    <a:p>
                      <a:r>
                        <a:rPr lang="en-US" sz="2000" dirty="0" smtClean="0">
                          <a:solidFill>
                            <a:schemeClr val="tx2"/>
                          </a:solidFill>
                        </a:rPr>
                        <a:t>Spring 2014</a:t>
                      </a:r>
                      <a:r>
                        <a:rPr lang="en-US" sz="2000" baseline="0" dirty="0" smtClean="0">
                          <a:solidFill>
                            <a:schemeClr val="tx2"/>
                          </a:solidFill>
                        </a:rPr>
                        <a:t> - 2017</a:t>
                      </a:r>
                      <a:endParaRPr lang="en-US" sz="2000" dirty="0">
                        <a:solidFill>
                          <a:schemeClr val="tx2"/>
                        </a:solidFill>
                      </a:endParaRPr>
                    </a:p>
                  </a:txBody>
                  <a:tcPr anchor="ctr"/>
                </a:tc>
              </a:tr>
              <a:tr h="465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Standard-setting*</a:t>
                      </a:r>
                    </a:p>
                  </a:txBody>
                  <a:tcPr anchor="ctr"/>
                </a:tc>
                <a:tc>
                  <a:txBody>
                    <a:bodyPr/>
                    <a:lstStyle/>
                    <a:p>
                      <a:r>
                        <a:rPr lang="en-US" sz="2000" dirty="0" smtClean="0">
                          <a:solidFill>
                            <a:schemeClr val="tx2"/>
                          </a:solidFill>
                        </a:rPr>
                        <a:t>Summer 2014</a:t>
                      </a:r>
                      <a:endParaRPr lang="en-US" sz="2000" dirty="0">
                        <a:solidFill>
                          <a:schemeClr val="tx2"/>
                        </a:solidFill>
                      </a:endParaRPr>
                    </a:p>
                  </a:txBody>
                  <a:tcPr anchor="ctr"/>
                </a:tc>
              </a:tr>
              <a:tr h="465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Development of Reporting ALDs *</a:t>
                      </a:r>
                    </a:p>
                  </a:txBody>
                  <a:tcPr anchor="ctr"/>
                </a:tc>
                <a:tc>
                  <a:txBody>
                    <a:bodyPr/>
                    <a:lstStyle/>
                    <a:p>
                      <a:r>
                        <a:rPr lang="en-US" sz="2000" dirty="0" smtClean="0">
                          <a:solidFill>
                            <a:schemeClr val="tx2"/>
                          </a:solidFill>
                        </a:rPr>
                        <a:t>Spring-Summer</a:t>
                      </a:r>
                      <a:r>
                        <a:rPr lang="en-US" sz="2000" baseline="0" dirty="0" smtClean="0">
                          <a:solidFill>
                            <a:schemeClr val="tx2"/>
                          </a:solidFill>
                        </a:rPr>
                        <a:t> 2014</a:t>
                      </a:r>
                      <a:endParaRPr lang="en-US" sz="2000" dirty="0">
                        <a:solidFill>
                          <a:schemeClr val="tx2"/>
                        </a:solidFill>
                      </a:endParaRPr>
                    </a:p>
                  </a:txBody>
                  <a:tcPr anchor="ctr"/>
                </a:tc>
              </a:tr>
              <a:tr h="465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Institutional participation decisions </a:t>
                      </a:r>
                    </a:p>
                  </a:txBody>
                  <a:tcPr anchor="ctr"/>
                </a:tc>
                <a:tc>
                  <a:txBody>
                    <a:bodyPr/>
                    <a:lstStyle/>
                    <a:p>
                      <a:r>
                        <a:rPr lang="en-US" sz="2000" dirty="0" smtClean="0">
                          <a:solidFill>
                            <a:schemeClr val="tx2"/>
                          </a:solidFill>
                        </a:rPr>
                        <a:t>Beginning Fall 2014</a:t>
                      </a:r>
                      <a:endParaRPr lang="en-US" sz="2000" dirty="0">
                        <a:solidFill>
                          <a:schemeClr val="tx2"/>
                        </a:solidFill>
                      </a:endParaRPr>
                    </a:p>
                  </a:txBody>
                  <a:tcPr anchor="ctr"/>
                </a:tc>
              </a:tr>
            </a:tbl>
          </a:graphicData>
        </a:graphic>
      </p:graphicFrame>
      <p:sp>
        <p:nvSpPr>
          <p:cNvPr id="5" name="TextBox 4"/>
          <p:cNvSpPr txBox="1"/>
          <p:nvPr/>
        </p:nvSpPr>
        <p:spPr>
          <a:xfrm>
            <a:off x="163707" y="6267510"/>
            <a:ext cx="6705600" cy="400110"/>
          </a:xfrm>
          <a:prstGeom prst="rect">
            <a:avLst/>
          </a:prstGeom>
          <a:noFill/>
        </p:spPr>
        <p:txBody>
          <a:bodyPr wrap="square" rtlCol="0">
            <a:spAutoFit/>
          </a:bodyPr>
          <a:lstStyle/>
          <a:p>
            <a:r>
              <a:rPr lang="en-US" sz="2000" dirty="0">
                <a:solidFill>
                  <a:srgbClr val="000000"/>
                </a:solidFill>
              </a:rPr>
              <a:t>* Subject to state vote by K12 and higher education.</a:t>
            </a:r>
          </a:p>
        </p:txBody>
      </p:sp>
    </p:spTree>
    <p:extLst>
      <p:ext uri="{BB962C8B-B14F-4D97-AF65-F5344CB8AC3E}">
        <p14:creationId xmlns:p14="http://schemas.microsoft.com/office/powerpoint/2010/main" val="3289775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Why Define College-Readiness Expectations?</a:t>
            </a:r>
            <a:endParaRPr lang="en-US" dirty="0">
              <a:solidFill>
                <a:schemeClr val="bg2"/>
              </a:solidFill>
            </a:endParaRPr>
          </a:p>
        </p:txBody>
      </p:sp>
      <p:sp>
        <p:nvSpPr>
          <p:cNvPr id="3" name="Content Placeholder 2"/>
          <p:cNvSpPr>
            <a:spLocks noGrp="1"/>
          </p:cNvSpPr>
          <p:nvPr>
            <p:ph idx="1"/>
          </p:nvPr>
        </p:nvSpPr>
        <p:spPr>
          <a:xfrm>
            <a:off x="457200" y="1417638"/>
            <a:ext cx="8229600" cy="3985635"/>
          </a:xfrm>
        </p:spPr>
        <p:txBody>
          <a:bodyPr>
            <a:noAutofit/>
          </a:bodyPr>
          <a:lstStyle/>
          <a:p>
            <a:pPr marL="347663" indent="-347663"/>
            <a:r>
              <a:rPr lang="en-US" sz="2400" dirty="0" smtClean="0">
                <a:latin typeface="Franklin Gothic Book"/>
                <a:cs typeface="Franklin Gothic Book"/>
              </a:rPr>
              <a:t>“General” high school track is “Ticket to Nowhere”</a:t>
            </a:r>
            <a:r>
              <a:rPr lang="en-US" sz="2400" dirty="0" smtClean="0">
                <a:solidFill>
                  <a:schemeClr val="accent1"/>
                </a:solidFill>
                <a:latin typeface="Franklin Gothic Book"/>
                <a:cs typeface="Franklin Gothic Book"/>
              </a:rPr>
              <a:t>*</a:t>
            </a:r>
          </a:p>
          <a:p>
            <a:pPr marL="347663" indent="-347663"/>
            <a:endParaRPr lang="en-US" sz="2400" dirty="0" smtClean="0">
              <a:latin typeface="Franklin Gothic Book"/>
              <a:cs typeface="Franklin Gothic Book"/>
            </a:endParaRPr>
          </a:p>
          <a:p>
            <a:pPr marL="347663" indent="-347663"/>
            <a:r>
              <a:rPr lang="en-US" sz="2400" dirty="0" smtClean="0">
                <a:latin typeface="Franklin Gothic Book"/>
                <a:cs typeface="Franklin Gothic Book"/>
              </a:rPr>
              <a:t>Overall </a:t>
            </a:r>
            <a:r>
              <a:rPr lang="en-US" sz="2400" dirty="0">
                <a:latin typeface="Franklin Gothic Book"/>
                <a:cs typeface="Franklin Gothic Book"/>
              </a:rPr>
              <a:t>cost of remediation in the US</a:t>
            </a:r>
            <a:r>
              <a:rPr lang="en-US" sz="2400" dirty="0" smtClean="0">
                <a:latin typeface="Franklin Gothic Book"/>
                <a:cs typeface="Franklin Gothic Book"/>
              </a:rPr>
              <a:t> estimated </a:t>
            </a:r>
            <a:r>
              <a:rPr lang="en-US" sz="2400" dirty="0">
                <a:latin typeface="Franklin Gothic Book"/>
                <a:cs typeface="Franklin Gothic Book"/>
              </a:rPr>
              <a:t>at</a:t>
            </a:r>
            <a:r>
              <a:rPr lang="en-US" sz="2400" dirty="0" smtClean="0">
                <a:latin typeface="Franklin Gothic Book"/>
                <a:cs typeface="Franklin Gothic Book"/>
              </a:rPr>
              <a:t>             over $3.7 billion annually</a:t>
            </a:r>
          </a:p>
          <a:p>
            <a:pPr marL="633413" lvl="1" indent="-347663"/>
            <a:r>
              <a:rPr lang="en-US" sz="2000" dirty="0" smtClean="0">
                <a:latin typeface="Franklin Gothic Book"/>
                <a:cs typeface="Franklin Gothic Book"/>
              </a:rPr>
              <a:t>Cost of “double teaching” at community colleges plus reduced potential income of college dropouts (WV ― $3.8m)</a:t>
            </a:r>
            <a:r>
              <a:rPr lang="en-US" sz="2000" dirty="0" smtClean="0">
                <a:solidFill>
                  <a:schemeClr val="accent1"/>
                </a:solidFill>
                <a:latin typeface="Franklin Gothic Book"/>
                <a:cs typeface="Franklin Gothic Book"/>
              </a:rPr>
              <a:t>*</a:t>
            </a:r>
            <a:endParaRPr lang="en-US" sz="2000" dirty="0" smtClean="0">
              <a:latin typeface="Franklin Gothic Book"/>
              <a:cs typeface="Franklin Gothic Book"/>
            </a:endParaRPr>
          </a:p>
          <a:p>
            <a:pPr marL="633413" lvl="1" indent="-347663"/>
            <a:endParaRPr lang="en-US" sz="2000" dirty="0" smtClean="0">
              <a:latin typeface="Franklin Gothic Book"/>
              <a:cs typeface="Franklin Gothic Book"/>
            </a:endParaRPr>
          </a:p>
          <a:p>
            <a:pPr marL="347663" indent="-347663"/>
            <a:r>
              <a:rPr lang="en-US" sz="2400" dirty="0" smtClean="0">
                <a:latin typeface="Franklin Gothic Book"/>
                <a:cs typeface="Franklin Gothic Book"/>
              </a:rPr>
              <a:t>Student pipeline transition and completion rates</a:t>
            </a:r>
            <a:r>
              <a:rPr lang="en-US" sz="2400" dirty="0" smtClean="0">
                <a:solidFill>
                  <a:schemeClr val="accent1"/>
                </a:solidFill>
                <a:latin typeface="Franklin Gothic Book"/>
                <a:cs typeface="Franklin Gothic Book"/>
              </a:rPr>
              <a:t>*</a:t>
            </a:r>
            <a:r>
              <a:rPr lang="en-US" sz="2400" dirty="0" smtClean="0">
                <a:latin typeface="Franklin Gothic Book"/>
                <a:cs typeface="Franklin Gothic Book"/>
              </a:rPr>
              <a:t> from ninth grade to college (150% of program time):</a:t>
            </a:r>
          </a:p>
          <a:p>
            <a:pPr marL="633413" lvl="1" indent="-347663"/>
            <a:r>
              <a:rPr lang="en-US" sz="2000" dirty="0" smtClean="0">
                <a:latin typeface="Franklin Gothic Book"/>
                <a:cs typeface="Franklin Gothic Book"/>
              </a:rPr>
              <a:t>US average:  20.5 percent</a:t>
            </a:r>
          </a:p>
          <a:p>
            <a:pPr marL="633413" lvl="1" indent="-347663"/>
            <a:r>
              <a:rPr lang="en-US" sz="2000" dirty="0" smtClean="0">
                <a:latin typeface="Franklin Gothic Book"/>
                <a:cs typeface="Franklin Gothic Book"/>
              </a:rPr>
              <a:t>West Virginia: 16.6</a:t>
            </a:r>
          </a:p>
          <a:p>
            <a:pPr marL="633413" lvl="1" indent="-347663"/>
            <a:endParaRPr lang="en-US" sz="2000" dirty="0" smtClean="0">
              <a:latin typeface="Franklin Gothic Book"/>
              <a:cs typeface="Franklin Gothic Book"/>
            </a:endParaRPr>
          </a:p>
          <a:p>
            <a:pPr marL="633413" lvl="1" indent="-347663"/>
            <a:endParaRPr lang="en-US" sz="2000" b="1" dirty="0" smtClean="0">
              <a:latin typeface="Times New Roman"/>
              <a:cs typeface="Times New Roman"/>
            </a:endParaRPr>
          </a:p>
          <a:p>
            <a:pPr marL="633413" lvl="1" indent="-347663">
              <a:buNone/>
            </a:pPr>
            <a:endParaRPr lang="en-US" sz="2000" b="1" dirty="0" smtClean="0">
              <a:latin typeface="Times New Roman"/>
              <a:cs typeface="Times New Roman"/>
            </a:endParaRPr>
          </a:p>
          <a:p>
            <a:pPr marL="347663" indent="-347663"/>
            <a:endParaRPr lang="en-US" sz="2400" dirty="0" smtClean="0"/>
          </a:p>
        </p:txBody>
      </p:sp>
      <p:sp>
        <p:nvSpPr>
          <p:cNvPr id="4" name="TextBox 3"/>
          <p:cNvSpPr txBox="1"/>
          <p:nvPr/>
        </p:nvSpPr>
        <p:spPr>
          <a:xfrm>
            <a:off x="605348" y="5519637"/>
            <a:ext cx="5408439" cy="769441"/>
          </a:xfrm>
          <a:prstGeom prst="rect">
            <a:avLst/>
          </a:prstGeom>
          <a:noFill/>
        </p:spPr>
        <p:txBody>
          <a:bodyPr wrap="square" rtlCol="0">
            <a:spAutoFit/>
          </a:bodyPr>
          <a:lstStyle/>
          <a:p>
            <a:r>
              <a:rPr lang="en-US" sz="1100" dirty="0" smtClean="0">
                <a:solidFill>
                  <a:schemeClr val="accent1"/>
                </a:solidFill>
                <a:latin typeface="Franklin Gothic Book"/>
                <a:cs typeface="Franklin Gothic Book"/>
              </a:rPr>
              <a:t>*</a:t>
            </a:r>
            <a:r>
              <a:rPr lang="en-US" sz="1100" dirty="0" smtClean="0">
                <a:solidFill>
                  <a:schemeClr val="tx2"/>
                </a:solidFill>
                <a:latin typeface="Franklin Gothic Book"/>
                <a:cs typeface="Franklin Gothic Book"/>
              </a:rPr>
              <a:t>Sources: Haycock (1999); Alliance for Excellent Education, “Paying Double: Inadequate High Schools and Community College Remediation” (August, 2006); </a:t>
            </a:r>
            <a:r>
              <a:rPr lang="en-US" sz="1100" dirty="0" smtClean="0">
                <a:solidFill>
                  <a:schemeClr val="tx2"/>
                </a:solidFill>
              </a:rPr>
              <a:t>NCHEMS Information Center data (2008): http://www.higheredinfo.org/dbrowser/index.php?submeasure=119&amp;year=2008&amp;level=nation&amp;mode=graph&amp;state=0 </a:t>
            </a:r>
            <a:endParaRPr lang="en-US" sz="1100" dirty="0" smtClean="0">
              <a:solidFill>
                <a:schemeClr val="tx2"/>
              </a:solidFill>
              <a:latin typeface="Franklin Gothic Book"/>
              <a:cs typeface="Franklin Gothic Book"/>
            </a:endParaRPr>
          </a:p>
        </p:txBody>
      </p:sp>
    </p:spTree>
    <p:extLst>
      <p:ext uri="{BB962C8B-B14F-4D97-AF65-F5344CB8AC3E}">
        <p14:creationId xmlns:p14="http://schemas.microsoft.com/office/powerpoint/2010/main" val="3045899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29"/>
            <a:ext cx="8229600" cy="779372"/>
          </a:xfrm>
        </p:spPr>
        <p:txBody>
          <a:bodyPr/>
          <a:lstStyle/>
          <a:p>
            <a:r>
              <a:rPr lang="en-US" dirty="0" smtClean="0">
                <a:solidFill>
                  <a:schemeClr val="bg2"/>
                </a:solidFill>
              </a:rPr>
              <a:t>Some Additional Resources</a:t>
            </a:r>
            <a:endParaRPr lang="en-US" dirty="0">
              <a:solidFill>
                <a:schemeClr val="bg2"/>
              </a:solidFill>
            </a:endParaRPr>
          </a:p>
        </p:txBody>
      </p:sp>
      <p:sp>
        <p:nvSpPr>
          <p:cNvPr id="3" name="Content Placeholder 2"/>
          <p:cNvSpPr>
            <a:spLocks noGrp="1"/>
          </p:cNvSpPr>
          <p:nvPr>
            <p:ph idx="1"/>
          </p:nvPr>
        </p:nvSpPr>
        <p:spPr>
          <a:xfrm>
            <a:off x="457200" y="778050"/>
            <a:ext cx="8229600" cy="5183190"/>
          </a:xfrm>
        </p:spPr>
        <p:txBody>
          <a:bodyPr>
            <a:normAutofit fontScale="25000" lnSpcReduction="20000"/>
          </a:bodyPr>
          <a:lstStyle/>
          <a:p>
            <a:endParaRPr lang="en-US" sz="2000" dirty="0" smtClean="0">
              <a:latin typeface="Franklin Gothic Book"/>
              <a:cs typeface="Franklin Gothic Book"/>
            </a:endParaRPr>
          </a:p>
          <a:p>
            <a:r>
              <a:rPr lang="en-US" sz="6400" dirty="0" smtClean="0">
                <a:latin typeface="Franklin Gothic Book"/>
                <a:cs typeface="Franklin Gothic Book"/>
              </a:rPr>
              <a:t>Common Core State Standards: </a:t>
            </a:r>
            <a:r>
              <a:rPr lang="en-US" sz="6400" dirty="0" smtClean="0">
                <a:latin typeface="Franklin Gothic Book"/>
                <a:cs typeface="Franklin Gothic Book"/>
                <a:hlinkClick r:id="rId3"/>
              </a:rPr>
              <a:t>http</a:t>
            </a:r>
            <a:r>
              <a:rPr lang="en-US" sz="6400" dirty="0">
                <a:latin typeface="Franklin Gothic Book"/>
                <a:cs typeface="Franklin Gothic Book"/>
                <a:hlinkClick r:id="rId3"/>
              </a:rPr>
              <a:t>://www.corestandards.org</a:t>
            </a:r>
            <a:r>
              <a:rPr lang="en-US" sz="6400" dirty="0" smtClean="0">
                <a:latin typeface="Franklin Gothic Book"/>
                <a:cs typeface="Franklin Gothic Book"/>
                <a:hlinkClick r:id="rId3"/>
              </a:rPr>
              <a:t>/</a:t>
            </a:r>
            <a:endParaRPr lang="en-US" sz="6400" dirty="0" smtClean="0">
              <a:latin typeface="Franklin Gothic Book"/>
              <a:cs typeface="Franklin Gothic Book"/>
            </a:endParaRPr>
          </a:p>
          <a:p>
            <a:endParaRPr lang="en-US" sz="6400" dirty="0" smtClean="0">
              <a:latin typeface="Franklin Gothic Book"/>
              <a:cs typeface="Franklin Gothic Book"/>
            </a:endParaRPr>
          </a:p>
          <a:p>
            <a:r>
              <a:rPr lang="en-US" sz="6400" i="1" dirty="0" smtClean="0">
                <a:latin typeface="Franklin Gothic Book"/>
                <a:cs typeface="Franklin Gothic Book"/>
              </a:rPr>
              <a:t>Reaching the Goal: The Applicability and Importance of the Common Core State Standards to College and Career Readiness</a:t>
            </a:r>
            <a:r>
              <a:rPr lang="en-US" sz="6400" dirty="0" smtClean="0">
                <a:latin typeface="Franklin Gothic Book"/>
                <a:cs typeface="Franklin Gothic Book"/>
              </a:rPr>
              <a:t>, by D.T. Conley, K.V. Drummond, A. de Gonzalez, J. Rooseboom, &amp; O. </a:t>
            </a:r>
            <a:r>
              <a:rPr lang="en-US" sz="6400" dirty="0">
                <a:latin typeface="Franklin Gothic Book"/>
                <a:cs typeface="Franklin Gothic Book"/>
              </a:rPr>
              <a:t>Stout: </a:t>
            </a:r>
            <a:r>
              <a:rPr lang="en-US" sz="6400" dirty="0">
                <a:latin typeface="Franklin Gothic Book"/>
                <a:cs typeface="Franklin Gothic Book"/>
                <a:hlinkClick r:id="rId4"/>
              </a:rPr>
              <a:t>http://knowledgecenter.completionbydesign.org/resource/</a:t>
            </a:r>
            <a:r>
              <a:rPr lang="en-US" sz="6400" dirty="0" smtClean="0">
                <a:latin typeface="Franklin Gothic Book"/>
                <a:cs typeface="Franklin Gothic Book"/>
                <a:hlinkClick r:id="rId4"/>
              </a:rPr>
              <a:t>355</a:t>
            </a:r>
            <a:endParaRPr lang="en-US" sz="6400" dirty="0" smtClean="0">
              <a:latin typeface="Franklin Gothic Book"/>
              <a:cs typeface="Franklin Gothic Book"/>
            </a:endParaRPr>
          </a:p>
          <a:p>
            <a:pPr>
              <a:buNone/>
            </a:pPr>
            <a:endParaRPr lang="en-US" sz="6400" dirty="0" smtClean="0">
              <a:latin typeface="Franklin Gothic Book"/>
              <a:cs typeface="Franklin Gothic Book"/>
            </a:endParaRPr>
          </a:p>
          <a:p>
            <a:r>
              <a:rPr lang="en-US" sz="6400" dirty="0" smtClean="0">
                <a:latin typeface="Franklin Gothic Book"/>
                <a:cs typeface="Franklin Gothic Book"/>
              </a:rPr>
              <a:t>Sample Items accessed online through a simulated test platform: </a:t>
            </a:r>
            <a:r>
              <a:rPr lang="en-US" sz="6400" dirty="0" smtClean="0"/>
              <a:t> </a:t>
            </a:r>
            <a:r>
              <a:rPr lang="en-US" sz="6400" u="sng" dirty="0" smtClean="0">
                <a:hlinkClick r:id="rId5"/>
              </a:rPr>
              <a:t>http</a:t>
            </a:r>
            <a:r>
              <a:rPr lang="en-US" sz="6400" u="sng" dirty="0">
                <a:hlinkClick r:id="rId5"/>
              </a:rPr>
              <a:t>://www.smarterbalanced.org/sample-items-and-performance-tasks</a:t>
            </a:r>
            <a:r>
              <a:rPr lang="en-US" sz="6400" u="sng" dirty="0" smtClean="0">
                <a:hlinkClick r:id="rId5"/>
              </a:rPr>
              <a:t>/</a:t>
            </a:r>
            <a:endParaRPr lang="en-US" sz="6400" u="sng" dirty="0" smtClean="0"/>
          </a:p>
          <a:p>
            <a:pPr marL="457200" lvl="1" indent="-457200">
              <a:buClr>
                <a:srgbClr val="299D37"/>
              </a:buClr>
              <a:buSzPct val="150000"/>
              <a:buNone/>
            </a:pPr>
            <a:r>
              <a:rPr lang="en-US" sz="6400" dirty="0" smtClean="0">
                <a:latin typeface="Franklin Gothic Book"/>
                <a:cs typeface="Franklin Gothic Book"/>
              </a:rPr>
              <a:t>	—    ELA/Literacy sample items; </a:t>
            </a:r>
            <a:r>
              <a:rPr lang="en-US" sz="6400" dirty="0" smtClean="0">
                <a:latin typeface="Franklin Gothic Book"/>
                <a:cs typeface="Franklin Gothic Book"/>
                <a:hlinkClick r:id="rId6"/>
              </a:rPr>
              <a:t>http://sampleitems.smarterbalanced.org/itempreview/sbac/ELA.htm</a:t>
            </a:r>
            <a:endParaRPr lang="en-US" sz="6400" dirty="0" smtClean="0">
              <a:latin typeface="Franklin Gothic Book"/>
              <a:cs typeface="Franklin Gothic Book"/>
            </a:endParaRPr>
          </a:p>
          <a:p>
            <a:pPr marL="457200" lvl="1" indent="-457200">
              <a:buClr>
                <a:srgbClr val="299D37"/>
              </a:buClr>
              <a:buSzPct val="150000"/>
              <a:buNone/>
            </a:pPr>
            <a:r>
              <a:rPr lang="en-US" sz="6400" dirty="0" smtClean="0">
                <a:latin typeface="Franklin Gothic Book"/>
                <a:cs typeface="Franklin Gothic Book"/>
              </a:rPr>
              <a:t>	—    Mathematics sample items: </a:t>
            </a:r>
            <a:r>
              <a:rPr lang="en-US" sz="6400" u="sng" dirty="0" smtClean="0">
                <a:hlinkClick r:id="rId7"/>
              </a:rPr>
              <a:t>http://sampleitems.smarterbalanced.org/itempreview/sbac/index.htm</a:t>
            </a:r>
            <a:r>
              <a:rPr lang="en-US" sz="6400" dirty="0" smtClean="0"/>
              <a:t> </a:t>
            </a:r>
          </a:p>
          <a:p>
            <a:pPr>
              <a:buNone/>
            </a:pPr>
            <a:endParaRPr lang="en-US" sz="6400" dirty="0" smtClean="0">
              <a:latin typeface="Franklin Gothic Book"/>
              <a:cs typeface="Franklin Gothic Book"/>
            </a:endParaRPr>
          </a:p>
          <a:p>
            <a:r>
              <a:rPr lang="en-US" sz="6400" dirty="0" smtClean="0">
                <a:latin typeface="Franklin Gothic Book"/>
                <a:cs typeface="Franklin Gothic Book"/>
              </a:rPr>
              <a:t>Achievement Level Descriptors (ALD’s) </a:t>
            </a:r>
            <a:r>
              <a:rPr lang="en-US" sz="6400" dirty="0">
                <a:latin typeface="Franklin Gothic Book"/>
                <a:cs typeface="Franklin Gothic Book"/>
                <a:hlinkClick r:id="rId8"/>
              </a:rPr>
              <a:t>http://www.smarterbalanced.org/achievement-level-descriptors-and-college-readiness</a:t>
            </a:r>
            <a:r>
              <a:rPr lang="en-US" sz="6400" dirty="0" smtClean="0">
                <a:latin typeface="Franklin Gothic Book"/>
                <a:cs typeface="Franklin Gothic Book"/>
                <a:hlinkClick r:id="rId8"/>
              </a:rPr>
              <a:t>/</a:t>
            </a:r>
            <a:endParaRPr lang="en-US" sz="6400" dirty="0" smtClean="0">
              <a:latin typeface="Franklin Gothic Book"/>
              <a:cs typeface="Franklin Gothic Book"/>
            </a:endParaRPr>
          </a:p>
          <a:p>
            <a:pPr>
              <a:buNone/>
            </a:pPr>
            <a:r>
              <a:rPr lang="en-US" sz="6400" dirty="0" smtClean="0">
                <a:latin typeface="Franklin Gothic Book"/>
                <a:cs typeface="Franklin Gothic Book"/>
              </a:rPr>
              <a:t>	</a:t>
            </a:r>
          </a:p>
          <a:p>
            <a:r>
              <a:rPr lang="en-US" sz="6400" dirty="0" smtClean="0">
                <a:latin typeface="Franklin Gothic Book"/>
                <a:cs typeface="Franklin Gothic Book"/>
              </a:rPr>
              <a:t>Implications for teacher </a:t>
            </a:r>
            <a:r>
              <a:rPr lang="en-US" sz="6400" dirty="0">
                <a:latin typeface="Franklin Gothic Book"/>
                <a:cs typeface="Franklin Gothic Book"/>
              </a:rPr>
              <a:t>preparation programs: </a:t>
            </a:r>
            <a:r>
              <a:rPr lang="en-US" sz="6400" dirty="0">
                <a:latin typeface="Franklin Gothic Book"/>
                <a:cs typeface="Franklin Gothic Book"/>
                <a:hlinkClick r:id="rId9"/>
              </a:rPr>
              <a:t>http://www.ctn.state.ct.us/CTNplayer.asp?odID=</a:t>
            </a:r>
            <a:r>
              <a:rPr lang="en-US" sz="6400" dirty="0" smtClean="0">
                <a:latin typeface="Franklin Gothic Book"/>
                <a:cs typeface="Franklin Gothic Book"/>
                <a:hlinkClick r:id="rId9"/>
              </a:rPr>
              <a:t>8551</a:t>
            </a:r>
            <a:endParaRPr lang="en-US" sz="6400" dirty="0" smtClean="0">
              <a:latin typeface="Franklin Gothic Book"/>
              <a:cs typeface="Franklin Gothic Book"/>
            </a:endParaRPr>
          </a:p>
          <a:p>
            <a:endParaRPr lang="en-US" sz="6400" dirty="0" smtClean="0">
              <a:latin typeface="Franklin Gothic Book"/>
              <a:cs typeface="Franklin Gothic Book"/>
            </a:endParaRPr>
          </a:p>
          <a:p>
            <a:r>
              <a:rPr lang="en-US" sz="6400" dirty="0" smtClean="0">
                <a:latin typeface="Franklin Gothic Book"/>
                <a:cs typeface="Franklin Gothic Book"/>
              </a:rPr>
              <a:t>Frequently </a:t>
            </a:r>
            <a:r>
              <a:rPr lang="en-US" sz="6400" dirty="0">
                <a:latin typeface="Franklin Gothic Book"/>
                <a:cs typeface="Franklin Gothic Book"/>
              </a:rPr>
              <a:t>Asked Questions: </a:t>
            </a:r>
            <a:r>
              <a:rPr lang="en-US" sz="6400" dirty="0">
                <a:latin typeface="Franklin Gothic Book"/>
                <a:cs typeface="Franklin Gothic Book"/>
                <a:hlinkClick r:id="rId10"/>
              </a:rPr>
              <a:t>http://www.smarterbalanced.org/resources-events/faqs/#</a:t>
            </a:r>
            <a:r>
              <a:rPr lang="en-US" sz="6400" dirty="0" smtClean="0">
                <a:latin typeface="Franklin Gothic Book"/>
                <a:cs typeface="Franklin Gothic Book"/>
                <a:hlinkClick r:id="rId10"/>
              </a:rPr>
              <a:t>2512</a:t>
            </a:r>
            <a:endParaRPr lang="en-US" sz="6400" dirty="0" smtClean="0">
              <a:latin typeface="Franklin Gothic Book"/>
              <a:cs typeface="Franklin Gothic Book"/>
            </a:endParaRPr>
          </a:p>
          <a:p>
            <a:pPr>
              <a:buNone/>
            </a:pPr>
            <a:endParaRPr lang="en-US" sz="7200" dirty="0" smtClean="0">
              <a:latin typeface="Franklin Gothic Book"/>
              <a:cs typeface="Franklin Gothic Book"/>
            </a:endParaRPr>
          </a:p>
          <a:p>
            <a:endParaRPr lang="en-US" sz="7200" dirty="0" smtClean="0">
              <a:latin typeface="Franklin Gothic Book"/>
              <a:cs typeface="Franklin Gothic Book"/>
            </a:endParaRPr>
          </a:p>
          <a:p>
            <a:pPr>
              <a:buNone/>
            </a:pPr>
            <a:endParaRPr lang="en-US" sz="4923" dirty="0" smtClean="0">
              <a:latin typeface="Franklin Gothic Book"/>
              <a:cs typeface="Franklin Gothic Book"/>
            </a:endParaRPr>
          </a:p>
          <a:p>
            <a:pPr lvl="1">
              <a:buNone/>
            </a:pPr>
            <a:endParaRPr lang="en-US" sz="2000" dirty="0" smtClean="0"/>
          </a:p>
          <a:p>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p:txBody>
          <a:bodyPr/>
          <a:lstStyle/>
          <a:p>
            <a:pPr>
              <a:defRPr/>
            </a:pPr>
            <a:r>
              <a:rPr b="1" dirty="0" smtClean="0">
                <a:solidFill>
                  <a:schemeClr val="bg2"/>
                </a:solidFill>
              </a:rPr>
              <a:t>Find Out More</a:t>
            </a:r>
            <a:endParaRPr b="1" dirty="0">
              <a:solidFill>
                <a:schemeClr val="bg2"/>
              </a:solidFill>
            </a:endParaRPr>
          </a:p>
        </p:txBody>
      </p:sp>
      <p:sp>
        <p:nvSpPr>
          <p:cNvPr id="5" name="Content Placeholder 2"/>
          <p:cNvSpPr>
            <a:spLocks noGrp="1"/>
          </p:cNvSpPr>
          <p:nvPr>
            <p:ph idx="1"/>
          </p:nvPr>
        </p:nvSpPr>
        <p:spPr>
          <a:xfrm>
            <a:off x="150312" y="1417639"/>
            <a:ext cx="3088187" cy="5027872"/>
          </a:xfrm>
        </p:spPr>
        <p:txBody>
          <a:bodyPr>
            <a:normAutofit/>
          </a:bodyPr>
          <a:lstStyle/>
          <a:p>
            <a:pPr marL="0" indent="0">
              <a:spcBef>
                <a:spcPts val="0"/>
              </a:spcBef>
              <a:buFont typeface="Arial" charset="0"/>
              <a:buNone/>
              <a:defRPr/>
            </a:pPr>
            <a:r>
              <a:rPr lang="en-US" sz="2000" dirty="0" smtClean="0">
                <a:solidFill>
                  <a:schemeClr val="accent1"/>
                </a:solidFill>
                <a:latin typeface="Arial"/>
                <a:ea typeface="ＭＳ Ｐゴシック" charset="-128"/>
                <a:cs typeface="Arial"/>
              </a:rPr>
              <a:t>Visit Smarter Balanced online at </a:t>
            </a:r>
            <a:r>
              <a:rPr lang="en-US" sz="2000" b="1" dirty="0" smtClean="0">
                <a:solidFill>
                  <a:schemeClr val="accent1"/>
                </a:solidFill>
                <a:latin typeface="Arial"/>
                <a:ea typeface="ＭＳ Ｐゴシック" charset="-128"/>
                <a:cs typeface="Arial"/>
              </a:rPr>
              <a:t>SmarterBalanced.org</a:t>
            </a:r>
          </a:p>
          <a:p>
            <a:pPr marL="0" indent="0">
              <a:spcBef>
                <a:spcPts val="0"/>
              </a:spcBef>
              <a:buFont typeface="Arial" charset="0"/>
              <a:buNone/>
              <a:defRPr/>
            </a:pPr>
            <a:endParaRPr lang="en-US" sz="2000" b="1" u="sng" dirty="0" smtClean="0">
              <a:solidFill>
                <a:schemeClr val="accent1"/>
              </a:solidFill>
              <a:latin typeface="Arial"/>
              <a:ea typeface="ＭＳ Ｐゴシック" charset="-128"/>
              <a:cs typeface="Arial"/>
            </a:endParaRPr>
          </a:p>
          <a:p>
            <a:pPr marL="0" indent="0">
              <a:spcBef>
                <a:spcPts val="0"/>
              </a:spcBef>
              <a:buFont typeface="Arial" charset="0"/>
              <a:buNone/>
              <a:defRPr/>
            </a:pPr>
            <a:r>
              <a:rPr lang="en-US" sz="2000" dirty="0" smtClean="0">
                <a:solidFill>
                  <a:schemeClr val="accent1"/>
                </a:solidFill>
                <a:latin typeface="Arial"/>
                <a:ea typeface="ＭＳ Ｐゴシック" charset="-128"/>
                <a:cs typeface="Arial"/>
              </a:rPr>
              <a:t>Sign up for an e-newsletter</a:t>
            </a:r>
          </a:p>
          <a:p>
            <a:pPr marL="0" indent="0">
              <a:spcBef>
                <a:spcPts val="0"/>
              </a:spcBef>
              <a:buFont typeface="Arial" charset="0"/>
              <a:buNone/>
              <a:defRPr/>
            </a:pPr>
            <a:endParaRPr lang="en-US" sz="2000" dirty="0" smtClean="0">
              <a:solidFill>
                <a:schemeClr val="accent1"/>
              </a:solidFill>
              <a:latin typeface="Arial"/>
              <a:ea typeface="ＭＳ Ｐゴシック" charset="-128"/>
              <a:cs typeface="Arial"/>
            </a:endParaRPr>
          </a:p>
          <a:p>
            <a:pPr marL="0" indent="0">
              <a:spcBef>
                <a:spcPts val="0"/>
              </a:spcBef>
              <a:buFont typeface="Arial" charset="0"/>
              <a:buNone/>
              <a:defRPr/>
            </a:pPr>
            <a:r>
              <a:rPr lang="en-US" sz="2000" dirty="0" smtClean="0">
                <a:solidFill>
                  <a:schemeClr val="accent1"/>
                </a:solidFill>
                <a:latin typeface="Arial"/>
                <a:ea typeface="ＭＳ Ｐゴシック" charset="-128"/>
                <a:cs typeface="Arial"/>
              </a:rPr>
              <a:t>Follow us on Twitter at @SmarterBalanced</a:t>
            </a:r>
            <a:endParaRPr lang="en-US" sz="2100" dirty="0" smtClean="0">
              <a:solidFill>
                <a:schemeClr val="accent4"/>
              </a:solidFill>
              <a:latin typeface="Arial"/>
              <a:ea typeface="ＭＳ Ｐゴシック" charset="-128"/>
              <a:cs typeface="Arial"/>
            </a:endParaRPr>
          </a:p>
          <a:p>
            <a:pPr marL="0" indent="0" algn="ctr">
              <a:spcBef>
                <a:spcPts val="0"/>
              </a:spcBef>
              <a:buFont typeface="Arial" charset="0"/>
              <a:buNone/>
              <a:defRPr/>
            </a:pPr>
            <a:endParaRPr lang="en-US" sz="2400" b="1" u="sng" dirty="0" smtClean="0">
              <a:solidFill>
                <a:schemeClr val="tx2"/>
              </a:solidFill>
              <a:latin typeface="Franklin Gothic Book"/>
              <a:ea typeface="ＭＳ Ｐゴシック" charset="-128"/>
              <a:cs typeface="Franklin Gothic Book"/>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238500" y="1417638"/>
            <a:ext cx="578086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6738" y="4385646"/>
            <a:ext cx="2682517" cy="1323439"/>
          </a:xfrm>
          <a:prstGeom prst="rect">
            <a:avLst/>
          </a:prstGeom>
          <a:noFill/>
        </p:spPr>
        <p:txBody>
          <a:bodyPr wrap="square" rtlCol="0">
            <a:spAutoFit/>
          </a:bodyPr>
          <a:lstStyle/>
          <a:p>
            <a:r>
              <a:rPr lang="en-US" sz="2000" dirty="0" smtClean="0">
                <a:solidFill>
                  <a:schemeClr val="tx2"/>
                </a:solidFill>
              </a:rPr>
              <a:t>Contact information for Dr. Dianne M. Bazell:</a:t>
            </a:r>
          </a:p>
          <a:p>
            <a:r>
              <a:rPr lang="en-US" sz="2000" dirty="0" smtClean="0">
                <a:hlinkClick r:id="rId4"/>
              </a:rPr>
              <a:t>dbazell@qx.net</a:t>
            </a:r>
            <a:endParaRPr lang="en-US" sz="2000" dirty="0" smtClean="0"/>
          </a:p>
          <a:p>
            <a:r>
              <a:rPr lang="en-US" sz="2000" dirty="0" smtClean="0">
                <a:solidFill>
                  <a:schemeClr val="tx2"/>
                </a:solidFill>
              </a:rPr>
              <a:t>859.396.5293</a:t>
            </a:r>
            <a:endParaRPr lang="en-US" sz="2000" dirty="0">
              <a:solidFill>
                <a:schemeClr val="tx2"/>
              </a:solidFill>
            </a:endParaRPr>
          </a:p>
        </p:txBody>
      </p:sp>
    </p:spTree>
    <p:extLst>
      <p:ext uri="{BB962C8B-B14F-4D97-AF65-F5344CB8AC3E}">
        <p14:creationId xmlns:p14="http://schemas.microsoft.com/office/powerpoint/2010/main" val="228159982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Common Core State Standards (CCSS)</a:t>
            </a:r>
            <a:endParaRPr lang="en-US" dirty="0">
              <a:solidFill>
                <a:schemeClr val="bg2"/>
              </a:solidFill>
            </a:endParaRPr>
          </a:p>
        </p:txBody>
      </p:sp>
      <p:sp>
        <p:nvSpPr>
          <p:cNvPr id="3" name="Content Placeholder 2"/>
          <p:cNvSpPr>
            <a:spLocks noGrp="1"/>
          </p:cNvSpPr>
          <p:nvPr>
            <p:ph idx="1"/>
          </p:nvPr>
        </p:nvSpPr>
        <p:spPr>
          <a:xfrm>
            <a:off x="457200" y="1600201"/>
            <a:ext cx="8229600" cy="3776994"/>
          </a:xfrm>
        </p:spPr>
        <p:txBody>
          <a:bodyPr>
            <a:normAutofit/>
          </a:bodyPr>
          <a:lstStyle/>
          <a:p>
            <a:pPr>
              <a:buClr>
                <a:schemeClr val="accent1"/>
              </a:buClr>
            </a:pPr>
            <a:r>
              <a:rPr lang="en-US" sz="2800" dirty="0" smtClean="0">
                <a:latin typeface="Franklin Gothic Book"/>
                <a:cs typeface="Franklin Gothic Book"/>
              </a:rPr>
              <a:t>Preceded by American Diploma Project (piloted 2001-2003)</a:t>
            </a:r>
          </a:p>
          <a:p>
            <a:pPr>
              <a:buClr>
                <a:schemeClr val="accent1"/>
              </a:buClr>
            </a:pPr>
            <a:r>
              <a:rPr lang="en-US" sz="2800" dirty="0" smtClean="0">
                <a:latin typeface="Franklin Gothic Book"/>
                <a:cs typeface="Franklin Gothic Book"/>
              </a:rPr>
              <a:t>Initiated by National Governors Association and Council on Chief State School Officers initiative (2009-2010)</a:t>
            </a:r>
          </a:p>
          <a:p>
            <a:pPr>
              <a:buClr>
                <a:schemeClr val="accent1"/>
              </a:buClr>
            </a:pPr>
            <a:r>
              <a:rPr lang="en-US" sz="2800" dirty="0" smtClean="0">
                <a:latin typeface="Franklin Gothic Book"/>
                <a:cs typeface="Franklin Gothic Book"/>
              </a:rPr>
              <a:t>Provide benchmarks for all students in English language arts and mathematics</a:t>
            </a:r>
          </a:p>
          <a:p>
            <a:pPr>
              <a:buClr>
                <a:schemeClr val="accent1"/>
              </a:buClr>
            </a:pPr>
            <a:r>
              <a:rPr lang="en-US" sz="2800" dirty="0" smtClean="0">
                <a:latin typeface="Franklin Gothic Book"/>
                <a:cs typeface="Franklin Gothic Book"/>
              </a:rPr>
              <a:t>Require new assessment system</a:t>
            </a:r>
          </a:p>
          <a:p>
            <a:pPr>
              <a:buClr>
                <a:schemeClr val="accent1"/>
              </a:buClr>
              <a:buNone/>
            </a:pPr>
            <a:endParaRPr lang="en-US" dirty="0">
              <a:latin typeface="Franklin Gothic Book"/>
              <a:cs typeface="Franklin Gothic Book"/>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61" t="14474" r="3408" b="11842"/>
          <a:stretch/>
        </p:blipFill>
        <p:spPr bwMode="auto">
          <a:xfrm>
            <a:off x="2973036" y="1621971"/>
            <a:ext cx="6147396" cy="395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b="1" dirty="0" smtClean="0">
                <a:solidFill>
                  <a:schemeClr val="bg2"/>
                </a:solidFill>
              </a:rPr>
              <a:t>Common Core State Standards</a:t>
            </a:r>
            <a:endParaRPr b="1" dirty="0">
              <a:solidFill>
                <a:schemeClr val="bg2"/>
              </a:solidFill>
            </a:endParaRPr>
          </a:p>
        </p:txBody>
      </p:sp>
      <p:sp>
        <p:nvSpPr>
          <p:cNvPr id="6" name="Content Placeholder 4"/>
          <p:cNvSpPr>
            <a:spLocks noGrp="1"/>
          </p:cNvSpPr>
          <p:nvPr>
            <p:ph idx="1"/>
          </p:nvPr>
        </p:nvSpPr>
        <p:spPr>
          <a:xfrm>
            <a:off x="348344" y="1230084"/>
            <a:ext cx="2884713" cy="5053399"/>
          </a:xfrm>
        </p:spPr>
        <p:txBody>
          <a:bodyPr>
            <a:noAutofit/>
          </a:bodyPr>
          <a:lstStyle/>
          <a:p>
            <a:pPr marL="347663" indent="-347663" eaLnBrk="1" hangingPunct="1">
              <a:spcBef>
                <a:spcPts val="0"/>
              </a:spcBef>
              <a:spcAft>
                <a:spcPts val="600"/>
              </a:spcAft>
              <a:buClr>
                <a:schemeClr val="accent1"/>
              </a:buClr>
            </a:pPr>
            <a:r>
              <a:rPr lang="en-US" sz="2000" dirty="0" smtClean="0">
                <a:latin typeface="Franklin Gothic Book"/>
                <a:ea typeface="Cambria" pitchFamily="18" charset="0"/>
                <a:cs typeface="Franklin Gothic Book"/>
              </a:rPr>
              <a:t>Define knowledge and skills students need for college and skilled employment</a:t>
            </a:r>
          </a:p>
          <a:p>
            <a:pPr marL="347663" indent="-347663">
              <a:spcBef>
                <a:spcPts val="0"/>
              </a:spcBef>
              <a:spcAft>
                <a:spcPts val="600"/>
              </a:spcAft>
              <a:buClr>
                <a:schemeClr val="accent1"/>
              </a:buClr>
            </a:pPr>
            <a:r>
              <a:rPr lang="en-US" sz="2000" dirty="0">
                <a:latin typeface="Franklin Gothic Book"/>
                <a:cs typeface="Franklin Gothic Book"/>
              </a:rPr>
              <a:t>Provide </a:t>
            </a:r>
            <a:r>
              <a:rPr lang="en-US" sz="2000" dirty="0">
                <a:solidFill>
                  <a:schemeClr val="accent1"/>
                </a:solidFill>
                <a:latin typeface="Franklin Gothic Book"/>
                <a:cs typeface="Franklin Gothic Book"/>
              </a:rPr>
              <a:t>clear, consistent standards </a:t>
            </a:r>
            <a:r>
              <a:rPr lang="en-US" sz="2000" dirty="0">
                <a:latin typeface="Franklin Gothic Book"/>
                <a:cs typeface="Franklin Gothic Book"/>
              </a:rPr>
              <a:t>in English language arts/literacy and mathematics</a:t>
            </a:r>
          </a:p>
          <a:p>
            <a:pPr marL="347663" indent="-347663" eaLnBrk="1" hangingPunct="1">
              <a:spcBef>
                <a:spcPts val="0"/>
              </a:spcBef>
              <a:spcAft>
                <a:spcPts val="600"/>
              </a:spcAft>
              <a:buClr>
                <a:schemeClr val="accent1"/>
              </a:buClr>
            </a:pPr>
            <a:r>
              <a:rPr lang="en-US" sz="2000" dirty="0" smtClean="0">
                <a:latin typeface="Franklin Gothic Book"/>
                <a:ea typeface="Cambria" pitchFamily="18" charset="0"/>
                <a:cs typeface="Franklin Gothic Book"/>
              </a:rPr>
              <a:t>Were developed by states with </a:t>
            </a:r>
            <a:r>
              <a:rPr lang="en-US" sz="2000" dirty="0" smtClean="0">
                <a:solidFill>
                  <a:schemeClr val="accent1"/>
                </a:solidFill>
                <a:latin typeface="Franklin Gothic Book"/>
                <a:ea typeface="Cambria" pitchFamily="18" charset="0"/>
                <a:cs typeface="Franklin Gothic Book"/>
              </a:rPr>
              <a:t>input from K-12 teacher and college faculty </a:t>
            </a:r>
            <a:r>
              <a:rPr lang="en-US" sz="2000" dirty="0" smtClean="0">
                <a:latin typeface="Franklin Gothic Book"/>
                <a:ea typeface="Cambria" pitchFamily="18" charset="0"/>
                <a:cs typeface="Franklin Gothic Book"/>
              </a:rPr>
              <a:t>– adopted by 45</a:t>
            </a:r>
            <a:r>
              <a:rPr lang="en-US" sz="2000" dirty="0" smtClean="0">
                <a:latin typeface="Franklin Gothic Book"/>
                <a:cs typeface="Franklin Gothic Book"/>
              </a:rPr>
              <a:t> states and 3 territories</a:t>
            </a:r>
          </a:p>
        </p:txBody>
      </p:sp>
      <p:sp>
        <p:nvSpPr>
          <p:cNvPr id="11268" name="TextBox 3"/>
          <p:cNvSpPr txBox="1">
            <a:spLocks noChangeArrowheads="1"/>
          </p:cNvSpPr>
          <p:nvPr/>
        </p:nvSpPr>
        <p:spPr bwMode="auto">
          <a:xfrm>
            <a:off x="5601151" y="5296487"/>
            <a:ext cx="2190023" cy="261610"/>
          </a:xfrm>
          <a:prstGeom prst="rect">
            <a:avLst/>
          </a:prstGeom>
          <a:noFill/>
          <a:ln w="9525">
            <a:noFill/>
            <a:miter lim="800000"/>
            <a:headEnd/>
            <a:tailEnd/>
          </a:ln>
        </p:spPr>
        <p:txBody>
          <a:bodyPr wrap="none">
            <a:spAutoFit/>
          </a:bodyPr>
          <a:lstStyle/>
          <a:p>
            <a:r>
              <a:rPr lang="en-US" sz="1100" dirty="0">
                <a:solidFill>
                  <a:srgbClr val="000000"/>
                </a:solidFill>
                <a:latin typeface="Arial" pitchFamily="34" charset="0"/>
                <a:cs typeface="Arial" pitchFamily="34" charset="0"/>
              </a:rPr>
              <a:t>Source: www.corestandards.org</a:t>
            </a:r>
          </a:p>
        </p:txBody>
      </p:sp>
    </p:spTree>
    <p:extLst>
      <p:ext uri="{BB962C8B-B14F-4D97-AF65-F5344CB8AC3E}">
        <p14:creationId xmlns:p14="http://schemas.microsoft.com/office/powerpoint/2010/main" val="217460390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9236"/>
          </a:xfrm>
        </p:spPr>
        <p:txBody>
          <a:bodyPr/>
          <a:lstStyle/>
          <a:p>
            <a:r>
              <a:rPr lang="en-US" dirty="0" smtClean="0">
                <a:solidFill>
                  <a:schemeClr val="bg2"/>
                </a:solidFill>
              </a:rPr>
              <a:t>What Common Core Assessments      Can Provide</a:t>
            </a:r>
            <a:endParaRPr lang="en-US" dirty="0">
              <a:solidFill>
                <a:schemeClr val="bg2"/>
              </a:solidFill>
            </a:endParaRPr>
          </a:p>
        </p:txBody>
      </p:sp>
      <p:sp>
        <p:nvSpPr>
          <p:cNvPr id="3" name="Content Placeholder 2"/>
          <p:cNvSpPr>
            <a:spLocks noGrp="1"/>
          </p:cNvSpPr>
          <p:nvPr>
            <p:ph idx="1"/>
          </p:nvPr>
        </p:nvSpPr>
        <p:spPr>
          <a:xfrm>
            <a:off x="457200" y="1423874"/>
            <a:ext cx="8229600" cy="4385256"/>
          </a:xfrm>
        </p:spPr>
        <p:txBody>
          <a:bodyPr>
            <a:noAutofit/>
          </a:bodyPr>
          <a:lstStyle/>
          <a:p>
            <a:pPr marL="347663" indent="-347663"/>
            <a:r>
              <a:rPr lang="en-US" sz="2800" dirty="0" smtClean="0">
                <a:latin typeface="Franklin Gothic Book"/>
                <a:cs typeface="Franklin Gothic Book"/>
              </a:rPr>
              <a:t>Vertical </a:t>
            </a:r>
            <a:r>
              <a:rPr lang="en-US" sz="2800" dirty="0" smtClean="0">
                <a:solidFill>
                  <a:schemeClr val="accent1"/>
                </a:solidFill>
                <a:latin typeface="Franklin Gothic Book"/>
                <a:cs typeface="Franklin Gothic Book"/>
              </a:rPr>
              <a:t>alignment</a:t>
            </a:r>
            <a:r>
              <a:rPr lang="en-US" sz="2800" dirty="0" smtClean="0">
                <a:latin typeface="Franklin Gothic Book"/>
                <a:cs typeface="Franklin Gothic Book"/>
              </a:rPr>
              <a:t> of K</a:t>
            </a:r>
            <a:r>
              <a:rPr lang="en-US" sz="2800" dirty="0">
                <a:latin typeface="Franklin Gothic Book"/>
                <a:cs typeface="Franklin Gothic Book"/>
              </a:rPr>
              <a:t>-12</a:t>
            </a:r>
            <a:r>
              <a:rPr lang="en-US" sz="2800" dirty="0" smtClean="0">
                <a:latin typeface="Franklin Gothic Book"/>
                <a:cs typeface="Franklin Gothic Book"/>
              </a:rPr>
              <a:t> and postsecondary systems</a:t>
            </a:r>
          </a:p>
          <a:p>
            <a:pPr marL="347663" indent="-347663"/>
            <a:r>
              <a:rPr lang="en-US" sz="2800" dirty="0" smtClean="0">
                <a:latin typeface="Franklin Gothic Book"/>
                <a:cs typeface="Franklin Gothic Book"/>
              </a:rPr>
              <a:t>A single set of </a:t>
            </a:r>
            <a:r>
              <a:rPr lang="en-US" sz="2800" dirty="0" smtClean="0">
                <a:solidFill>
                  <a:schemeClr val="accent1"/>
                </a:solidFill>
                <a:latin typeface="Franklin Gothic Book"/>
                <a:cs typeface="Franklin Gothic Book"/>
              </a:rPr>
              <a:t>clear expectations </a:t>
            </a:r>
            <a:r>
              <a:rPr lang="en-US" sz="2800" dirty="0" smtClean="0">
                <a:latin typeface="Franklin Gothic Book"/>
                <a:cs typeface="Franklin Gothic Book"/>
              </a:rPr>
              <a:t>for students, teachers, </a:t>
            </a:r>
            <a:r>
              <a:rPr lang="en-US" sz="2800" dirty="0">
                <a:latin typeface="Franklin Gothic Book"/>
                <a:cs typeface="Franklin Gothic Book"/>
              </a:rPr>
              <a:t>and </a:t>
            </a:r>
            <a:r>
              <a:rPr lang="en-US" sz="2800" dirty="0" smtClean="0">
                <a:latin typeface="Franklin Gothic Book"/>
                <a:cs typeface="Franklin Gothic Book"/>
              </a:rPr>
              <a:t>schools</a:t>
            </a:r>
          </a:p>
          <a:p>
            <a:pPr marL="347663" indent="-347663"/>
            <a:r>
              <a:rPr lang="en-US" sz="2800" dirty="0" smtClean="0">
                <a:solidFill>
                  <a:schemeClr val="accent1"/>
                </a:solidFill>
                <a:latin typeface="Franklin Gothic Book"/>
                <a:cs typeface="Franklin Gothic Book"/>
              </a:rPr>
              <a:t>Systematic tracking of performance </a:t>
            </a:r>
            <a:r>
              <a:rPr lang="en-US" sz="2800" dirty="0" smtClean="0">
                <a:latin typeface="Franklin Gothic Book"/>
                <a:cs typeface="Franklin Gothic Book"/>
              </a:rPr>
              <a:t>for schools</a:t>
            </a:r>
            <a:r>
              <a:rPr lang="en-US" sz="2800" dirty="0">
                <a:latin typeface="Franklin Gothic Book"/>
                <a:cs typeface="Franklin Gothic Book"/>
              </a:rPr>
              <a:t>, </a:t>
            </a:r>
            <a:r>
              <a:rPr lang="en-US" sz="2800" dirty="0" smtClean="0">
                <a:latin typeface="Franklin Gothic Book"/>
                <a:cs typeface="Franklin Gothic Book"/>
              </a:rPr>
              <a:t>parents, </a:t>
            </a:r>
            <a:r>
              <a:rPr lang="en-US" sz="2800" dirty="0">
                <a:latin typeface="Franklin Gothic Book"/>
                <a:cs typeface="Franklin Gothic Book"/>
              </a:rPr>
              <a:t>and </a:t>
            </a:r>
            <a:r>
              <a:rPr lang="en-US" sz="2800" dirty="0" smtClean="0">
                <a:latin typeface="Franklin Gothic Book"/>
                <a:cs typeface="Franklin Gothic Book"/>
              </a:rPr>
              <a:t>students</a:t>
            </a:r>
          </a:p>
          <a:p>
            <a:pPr marL="347663" indent="-347663"/>
            <a:r>
              <a:rPr lang="en-US" sz="2800" dirty="0" smtClean="0">
                <a:latin typeface="Franklin Gothic Book"/>
                <a:cs typeface="Franklin Gothic Book"/>
              </a:rPr>
              <a:t>Benefit of an </a:t>
            </a:r>
            <a:r>
              <a:rPr lang="en-US" sz="2800" dirty="0" smtClean="0">
                <a:solidFill>
                  <a:schemeClr val="accent1"/>
                </a:solidFill>
                <a:latin typeface="Franklin Gothic Book"/>
                <a:cs typeface="Franklin Gothic Book"/>
              </a:rPr>
              <a:t>early warning system </a:t>
            </a:r>
            <a:r>
              <a:rPr lang="en-US" sz="2800" dirty="0" smtClean="0">
                <a:latin typeface="Franklin Gothic Book"/>
                <a:cs typeface="Franklin Gothic Book"/>
              </a:rPr>
              <a:t>for students             	 and </a:t>
            </a:r>
            <a:r>
              <a:rPr lang="en-US" sz="2800" dirty="0" smtClean="0">
                <a:solidFill>
                  <a:schemeClr val="accent1"/>
                </a:solidFill>
                <a:latin typeface="Franklin Gothic Book"/>
                <a:cs typeface="Franklin Gothic Book"/>
              </a:rPr>
              <a:t>better use of senior year</a:t>
            </a:r>
          </a:p>
          <a:p>
            <a:pPr marL="347663" indent="-347663"/>
            <a:r>
              <a:rPr lang="en-US" sz="2800" dirty="0" smtClean="0">
                <a:solidFill>
                  <a:schemeClr val="accent1"/>
                </a:solidFill>
                <a:latin typeface="Franklin Gothic Book"/>
                <a:cs typeface="Franklin Gothic Book"/>
              </a:rPr>
              <a:t>Reduced postsecondary remediation </a:t>
            </a:r>
            <a:r>
              <a:rPr lang="en-US" sz="2800" dirty="0">
                <a:latin typeface="Franklin Gothic Book"/>
                <a:cs typeface="Franklin Gothic Book"/>
              </a:rPr>
              <a:t>and</a:t>
            </a:r>
            <a:r>
              <a:rPr lang="en-US" sz="2800" dirty="0" smtClean="0">
                <a:latin typeface="Franklin Gothic Book"/>
                <a:cs typeface="Franklin Gothic Book"/>
              </a:rPr>
              <a:t> increased </a:t>
            </a:r>
            <a:r>
              <a:rPr lang="en-US" sz="2800" dirty="0">
                <a:latin typeface="Franklin Gothic Book"/>
                <a:cs typeface="Franklin Gothic Book"/>
              </a:rPr>
              <a:t>college </a:t>
            </a:r>
            <a:r>
              <a:rPr lang="en-US" sz="2800" dirty="0" smtClean="0">
                <a:latin typeface="Franklin Gothic Book"/>
                <a:cs typeface="Franklin Gothic Book"/>
              </a:rPr>
              <a:t>success</a:t>
            </a:r>
            <a:endParaRPr lang="en-US" sz="2800" dirty="0">
              <a:latin typeface="Franklin Gothic Book"/>
              <a:cs typeface="Franklin Gothic Book"/>
            </a:endParaRPr>
          </a:p>
          <a:p>
            <a:pPr marL="347663" indent="-347663"/>
            <a:endParaRPr lang="en-US" sz="2400" dirty="0"/>
          </a:p>
        </p:txBody>
      </p:sp>
    </p:spTree>
    <p:extLst>
      <p:ext uri="{BB962C8B-B14F-4D97-AF65-F5344CB8AC3E}">
        <p14:creationId xmlns:p14="http://schemas.microsoft.com/office/powerpoint/2010/main" val="3045899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bg2"/>
                </a:solidFill>
              </a:rPr>
              <a:t>Cross-state Assessment Initiative</a:t>
            </a:r>
            <a:endParaRPr b="1" dirty="0">
              <a:solidFill>
                <a:schemeClr val="bg2"/>
              </a:solidFill>
            </a:endParaRPr>
          </a:p>
        </p:txBody>
      </p:sp>
      <p:sp>
        <p:nvSpPr>
          <p:cNvPr id="3" name="Content Placeholder 2"/>
          <p:cNvSpPr>
            <a:spLocks noGrp="1"/>
          </p:cNvSpPr>
          <p:nvPr>
            <p:ph idx="1"/>
          </p:nvPr>
        </p:nvSpPr>
        <p:spPr>
          <a:xfrm>
            <a:off x="466725" y="1417638"/>
            <a:ext cx="8229600" cy="4406900"/>
          </a:xfrm>
        </p:spPr>
        <p:txBody>
          <a:bodyPr>
            <a:normAutofit/>
          </a:bodyPr>
          <a:lstStyle/>
          <a:p>
            <a:pPr marL="347663" indent="-347663">
              <a:spcBef>
                <a:spcPts val="768"/>
              </a:spcBef>
              <a:buClr>
                <a:schemeClr val="accent1"/>
              </a:buClr>
            </a:pPr>
            <a:r>
              <a:rPr lang="en-US" sz="2800" dirty="0" smtClean="0">
                <a:latin typeface="Franklin Gothic Book"/>
                <a:cs typeface="Franklin Gothic Book"/>
              </a:rPr>
              <a:t>Two national consortia</a:t>
            </a:r>
            <a:endParaRPr lang="en-US" sz="2800" i="1" dirty="0" smtClean="0">
              <a:solidFill>
                <a:schemeClr val="accent1"/>
              </a:solidFill>
              <a:latin typeface="Franklin Gothic Book"/>
              <a:cs typeface="Franklin Gothic Book"/>
            </a:endParaRPr>
          </a:p>
          <a:p>
            <a:pPr marL="347663" indent="-347663">
              <a:spcBef>
                <a:spcPts val="768"/>
              </a:spcBef>
              <a:buClr>
                <a:schemeClr val="accent1"/>
              </a:buClr>
            </a:pPr>
            <a:r>
              <a:rPr lang="en-US" sz="2800" dirty="0" smtClean="0">
                <a:latin typeface="Franklin Gothic Book"/>
                <a:cs typeface="Franklin Gothic Book"/>
              </a:rPr>
              <a:t>Funded by US Department of Education</a:t>
            </a:r>
          </a:p>
          <a:p>
            <a:pPr marL="347663" indent="-347663">
              <a:spcBef>
                <a:spcPts val="768"/>
              </a:spcBef>
              <a:buClr>
                <a:schemeClr val="accent1"/>
              </a:buClr>
            </a:pPr>
            <a:r>
              <a:rPr lang="en-US" sz="2800" dirty="0" smtClean="0">
                <a:latin typeface="Franklin Gothic Book"/>
                <a:cs typeface="Franklin Gothic Book"/>
              </a:rPr>
              <a:t>Next generation of assessments – grades 3-8    and 11</a:t>
            </a:r>
          </a:p>
          <a:p>
            <a:pPr marL="347663" indent="-347663">
              <a:spcBef>
                <a:spcPts val="768"/>
              </a:spcBef>
              <a:buClr>
                <a:schemeClr val="accent1"/>
              </a:buClr>
            </a:pPr>
            <a:r>
              <a:rPr lang="en-US" sz="2800" dirty="0" smtClean="0">
                <a:latin typeface="Franklin Gothic Book"/>
                <a:cs typeface="Franklin Gothic Book"/>
              </a:rPr>
              <a:t>Geared to bridge the gap between K-12 and postsecondary sectors</a:t>
            </a:r>
          </a:p>
          <a:p>
            <a:pPr marL="347663" indent="-347663">
              <a:spcBef>
                <a:spcPts val="768"/>
              </a:spcBef>
              <a:buClr>
                <a:schemeClr val="accent1"/>
              </a:buClr>
            </a:pPr>
            <a:r>
              <a:rPr lang="en-US" sz="2800" dirty="0" smtClean="0">
                <a:latin typeface="Franklin Gothic Book"/>
                <a:cs typeface="Franklin Gothic Book"/>
              </a:rPr>
              <a:t>Involve K-12 and postsecondary educators, researchers, and policymakers</a:t>
            </a:r>
          </a:p>
          <a:p>
            <a:pPr marL="347663" indent="-347663">
              <a:spcBef>
                <a:spcPts val="768"/>
              </a:spcBef>
              <a:buClr>
                <a:schemeClr val="accent1"/>
              </a:buClr>
            </a:pPr>
            <a:r>
              <a:rPr lang="en-US" sz="2800" dirty="0" smtClean="0">
                <a:latin typeface="Franklin Gothic Book"/>
                <a:cs typeface="Franklin Gothic Book"/>
              </a:rPr>
              <a:t>Operational in 2014-15 school year</a:t>
            </a:r>
          </a:p>
        </p:txBody>
      </p:sp>
    </p:spTree>
    <p:extLst>
      <p:ext uri="{BB962C8B-B14F-4D97-AF65-F5344CB8AC3E}">
        <p14:creationId xmlns:p14="http://schemas.microsoft.com/office/powerpoint/2010/main" val="11405436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b="1" dirty="0" smtClean="0">
                <a:latin typeface="Arial" pitchFamily="34" charset="0"/>
                <a:cs typeface="Arial" pitchFamily="34" charset="0"/>
              </a:rPr>
              <a:t>Smarter Balanced Assessment Consortium</a:t>
            </a:r>
            <a:endParaRPr b="1" dirty="0">
              <a:latin typeface="Arial" pitchFamily="34" charset="0"/>
              <a:cs typeface="Arial" pitchFamily="34" charset="0"/>
            </a:endParaRPr>
          </a:p>
        </p:txBody>
      </p:sp>
      <p:sp>
        <p:nvSpPr>
          <p:cNvPr id="5" name="Content Placeholder 4"/>
          <p:cNvSpPr>
            <a:spLocks noGrp="1"/>
          </p:cNvSpPr>
          <p:nvPr>
            <p:ph idx="1"/>
          </p:nvPr>
        </p:nvSpPr>
        <p:spPr>
          <a:xfrm>
            <a:off x="148105" y="1504724"/>
            <a:ext cx="2453428" cy="4342284"/>
          </a:xfrm>
        </p:spPr>
        <p:txBody>
          <a:bodyPr>
            <a:noAutofit/>
          </a:bodyPr>
          <a:lstStyle/>
          <a:p>
            <a:pPr marL="347663" indent="-347663" eaLnBrk="1" hangingPunct="1">
              <a:lnSpc>
                <a:spcPct val="100000"/>
              </a:lnSpc>
              <a:spcBef>
                <a:spcPts val="600"/>
              </a:spcBef>
              <a:spcAft>
                <a:spcPts val="1200"/>
              </a:spcAft>
              <a:buClr>
                <a:schemeClr val="accent1"/>
              </a:buClr>
            </a:pPr>
            <a:r>
              <a:rPr lang="en-US" sz="2400" dirty="0" smtClean="0">
                <a:solidFill>
                  <a:schemeClr val="tx2"/>
                </a:solidFill>
                <a:latin typeface="Arial" pitchFamily="34" charset="0"/>
                <a:cs typeface="Arial" pitchFamily="34" charset="0"/>
              </a:rPr>
              <a:t>26 states &amp; territories (22 governing, 3 advisory, 1 affiliate)</a:t>
            </a:r>
          </a:p>
          <a:p>
            <a:pPr marL="347663" indent="-347663" eaLnBrk="1" hangingPunct="1">
              <a:lnSpc>
                <a:spcPct val="100000"/>
              </a:lnSpc>
              <a:spcBef>
                <a:spcPts val="600"/>
              </a:spcBef>
              <a:spcAft>
                <a:spcPts val="600"/>
              </a:spcAft>
              <a:buClr>
                <a:schemeClr val="accent1"/>
              </a:buClr>
            </a:pPr>
            <a:r>
              <a:rPr lang="en-US" sz="2400" dirty="0" smtClean="0">
                <a:solidFill>
                  <a:schemeClr val="tx2"/>
                </a:solidFill>
                <a:latin typeface="Arial" pitchFamily="34" charset="0"/>
                <a:cs typeface="Arial" pitchFamily="34" charset="0"/>
              </a:rPr>
              <a:t>K-12 &amp; Higher Education Leads in each state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621" y="1303016"/>
            <a:ext cx="7083380" cy="4849417"/>
          </a:xfrm>
          <a:prstGeom prst="rect">
            <a:avLst/>
          </a:prstGeom>
        </p:spPr>
      </p:pic>
    </p:spTree>
    <p:extLst>
      <p:ext uri="{BB962C8B-B14F-4D97-AF65-F5344CB8AC3E}">
        <p14:creationId xmlns:p14="http://schemas.microsoft.com/office/powerpoint/2010/main" val="159614129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bg2"/>
                </a:solidFill>
              </a:rPr>
              <a:t>Smarter Balanced</a:t>
            </a:r>
            <a:r>
              <a:rPr b="1" dirty="0" smtClean="0">
                <a:solidFill>
                  <a:schemeClr val="bg2"/>
                </a:solidFill>
              </a:rPr>
              <a:t> Assessments</a:t>
            </a:r>
            <a:endParaRPr b="1" dirty="0">
              <a:solidFill>
                <a:schemeClr val="bg2"/>
              </a:solidFill>
            </a:endParaRPr>
          </a:p>
        </p:txBody>
      </p:sp>
      <p:sp>
        <p:nvSpPr>
          <p:cNvPr id="3" name="Content Placeholder 2"/>
          <p:cNvSpPr>
            <a:spLocks noGrp="1"/>
          </p:cNvSpPr>
          <p:nvPr>
            <p:ph idx="1"/>
          </p:nvPr>
        </p:nvSpPr>
        <p:spPr>
          <a:xfrm>
            <a:off x="466725" y="1366838"/>
            <a:ext cx="8229600" cy="4457700"/>
          </a:xfrm>
        </p:spPr>
        <p:txBody>
          <a:bodyPr>
            <a:normAutofit/>
          </a:bodyPr>
          <a:lstStyle/>
          <a:p>
            <a:pPr marL="347663" indent="-347663">
              <a:spcBef>
                <a:spcPts val="768"/>
              </a:spcBef>
              <a:buClr>
                <a:schemeClr val="accent1"/>
              </a:buClr>
            </a:pPr>
            <a:r>
              <a:rPr lang="en-US" sz="2400" b="1" dirty="0">
                <a:solidFill>
                  <a:schemeClr val="accent1"/>
                </a:solidFill>
                <a:latin typeface="Franklin Gothic Book"/>
                <a:cs typeface="Franklin Gothic Book"/>
              </a:rPr>
              <a:t>Online administration</a:t>
            </a:r>
            <a:r>
              <a:rPr lang="en-US" sz="2400" dirty="0">
                <a:latin typeface="Franklin Gothic Book"/>
                <a:cs typeface="Franklin Gothic Book"/>
              </a:rPr>
              <a:t>, with timely </a:t>
            </a:r>
            <a:r>
              <a:rPr lang="en-US" sz="2400" dirty="0" smtClean="0">
                <a:latin typeface="Franklin Gothic Book"/>
                <a:cs typeface="Franklin Gothic Book"/>
              </a:rPr>
              <a:t>results</a:t>
            </a:r>
          </a:p>
          <a:p>
            <a:pPr marL="347663" indent="-347663">
              <a:spcBef>
                <a:spcPts val="768"/>
              </a:spcBef>
              <a:buClr>
                <a:schemeClr val="accent1"/>
              </a:buClr>
            </a:pPr>
            <a:r>
              <a:rPr lang="en-US" sz="2400" b="1" dirty="0" smtClean="0">
                <a:solidFill>
                  <a:schemeClr val="accent1"/>
                </a:solidFill>
                <a:latin typeface="Franklin Gothic Book"/>
                <a:cs typeface="Franklin Gothic Book"/>
              </a:rPr>
              <a:t>Computer-adaptive </a:t>
            </a:r>
            <a:r>
              <a:rPr lang="en-US" sz="2400" dirty="0" smtClean="0">
                <a:latin typeface="Franklin Gothic Book"/>
                <a:cs typeface="Franklin Gothic Book"/>
              </a:rPr>
              <a:t>technology</a:t>
            </a:r>
          </a:p>
          <a:p>
            <a:pPr marL="347663" indent="-347663">
              <a:spcBef>
                <a:spcPts val="768"/>
              </a:spcBef>
              <a:buClr>
                <a:schemeClr val="accent1"/>
              </a:buClr>
            </a:pPr>
            <a:r>
              <a:rPr lang="en-US" sz="2400" b="1" dirty="0" smtClean="0">
                <a:solidFill>
                  <a:srgbClr val="43B02A"/>
                </a:solidFill>
                <a:latin typeface="Franklin Gothic Book"/>
                <a:cs typeface="Franklin Gothic Book"/>
              </a:rPr>
              <a:t>Variety </a:t>
            </a:r>
            <a:r>
              <a:rPr lang="en-US" sz="2400" b="1" dirty="0">
                <a:solidFill>
                  <a:srgbClr val="43B02A"/>
                </a:solidFill>
                <a:latin typeface="Franklin Gothic Book"/>
                <a:cs typeface="Franklin Gothic Book"/>
              </a:rPr>
              <a:t>of question types: </a:t>
            </a:r>
            <a:r>
              <a:rPr lang="en-US" sz="2400" dirty="0">
                <a:latin typeface="Franklin Gothic Book"/>
                <a:cs typeface="Franklin Gothic Book"/>
              </a:rPr>
              <a:t>selected response, short constructed response, extended constructed response, technology enhanced, and </a:t>
            </a:r>
            <a:r>
              <a:rPr lang="en-US" sz="2400" dirty="0" smtClean="0">
                <a:latin typeface="Franklin Gothic Book"/>
                <a:cs typeface="Franklin Gothic Book"/>
              </a:rPr>
              <a:t>performance</a:t>
            </a:r>
            <a:endParaRPr lang="en-US" sz="2400" dirty="0" smtClean="0">
              <a:solidFill>
                <a:schemeClr val="accent1"/>
              </a:solidFill>
              <a:latin typeface="Franklin Gothic Book"/>
              <a:cs typeface="Franklin Gothic Book"/>
            </a:endParaRPr>
          </a:p>
          <a:p>
            <a:pPr marL="347663" indent="-347663">
              <a:spcBef>
                <a:spcPts val="768"/>
              </a:spcBef>
              <a:buClr>
                <a:schemeClr val="accent1"/>
              </a:buClr>
            </a:pPr>
            <a:r>
              <a:rPr lang="en-US" sz="2400" b="1" dirty="0" smtClean="0">
                <a:solidFill>
                  <a:schemeClr val="accent1"/>
                </a:solidFill>
                <a:latin typeface="Franklin Gothic Book"/>
                <a:cs typeface="Franklin Gothic Book"/>
              </a:rPr>
              <a:t>Formative, interim, and summative assessments</a:t>
            </a:r>
            <a:r>
              <a:rPr lang="en-US" sz="2400" dirty="0" smtClean="0">
                <a:latin typeface="Franklin Gothic Book"/>
                <a:cs typeface="Franklin Gothic Book"/>
              </a:rPr>
              <a:t>, for more responsive teaching and better advising</a:t>
            </a:r>
          </a:p>
          <a:p>
            <a:pPr marL="347663" indent="-347663">
              <a:spcBef>
                <a:spcPts val="768"/>
              </a:spcBef>
              <a:buClr>
                <a:schemeClr val="accent1"/>
              </a:buClr>
            </a:pPr>
            <a:r>
              <a:rPr lang="en-US" sz="2400" dirty="0" smtClean="0">
                <a:latin typeface="Franklin Gothic Book"/>
                <a:cs typeface="Franklin Gothic Book"/>
              </a:rPr>
              <a:t>Impact on </a:t>
            </a:r>
            <a:r>
              <a:rPr lang="en-US" sz="2400" b="1" dirty="0" smtClean="0">
                <a:solidFill>
                  <a:schemeClr val="accent1"/>
                </a:solidFill>
                <a:latin typeface="Franklin Gothic Book"/>
                <a:cs typeface="Franklin Gothic Book"/>
              </a:rPr>
              <a:t>teaching and learning</a:t>
            </a:r>
          </a:p>
          <a:p>
            <a:pPr marL="347663" indent="-347663">
              <a:spcBef>
                <a:spcPts val="768"/>
              </a:spcBef>
              <a:buClr>
                <a:schemeClr val="accent1"/>
              </a:buClr>
            </a:pPr>
            <a:r>
              <a:rPr lang="en-US" sz="2400" b="1" dirty="0" smtClean="0">
                <a:solidFill>
                  <a:schemeClr val="accent1"/>
                </a:solidFill>
                <a:latin typeface="Franklin Gothic Book"/>
                <a:cs typeface="Franklin Gothic Book"/>
              </a:rPr>
              <a:t>Common, comparable scores </a:t>
            </a:r>
            <a:r>
              <a:rPr lang="en-US" sz="2400" dirty="0" smtClean="0">
                <a:latin typeface="Franklin Gothic Book"/>
                <a:cs typeface="Franklin Gothic Book"/>
              </a:rPr>
              <a:t>across member states and across consortia</a:t>
            </a:r>
          </a:p>
          <a:p>
            <a:pPr marL="347663" indent="-347663">
              <a:spcBef>
                <a:spcPts val="768"/>
              </a:spcBef>
              <a:buClr>
                <a:schemeClr val="accent1"/>
              </a:buClr>
              <a:buNone/>
            </a:pPr>
            <a:endParaRPr lang="en-US" sz="2400" dirty="0" smtClean="0">
              <a:solidFill>
                <a:schemeClr val="accent1"/>
              </a:solidFill>
            </a:endParaRPr>
          </a:p>
        </p:txBody>
      </p:sp>
      <p:sp>
        <p:nvSpPr>
          <p:cNvPr id="14340" name="TextBox 3"/>
          <p:cNvSpPr txBox="1">
            <a:spLocks noChangeArrowheads="1"/>
          </p:cNvSpPr>
          <p:nvPr/>
        </p:nvSpPr>
        <p:spPr bwMode="auto">
          <a:xfrm>
            <a:off x="493713" y="6046788"/>
            <a:ext cx="5500737" cy="276999"/>
          </a:xfrm>
          <a:prstGeom prst="rect">
            <a:avLst/>
          </a:prstGeom>
          <a:noFill/>
          <a:ln w="9525">
            <a:noFill/>
            <a:miter lim="800000"/>
            <a:headEnd/>
            <a:tailEnd/>
          </a:ln>
        </p:spPr>
        <p:txBody>
          <a:bodyPr wrap="none">
            <a:spAutoFit/>
          </a:bodyPr>
          <a:lstStyle/>
          <a:p>
            <a:r>
              <a:rPr lang="en-US" sz="1200" dirty="0">
                <a:solidFill>
                  <a:schemeClr val="tx2"/>
                </a:solidFill>
                <a:latin typeface="Arial" pitchFamily="34" charset="0"/>
                <a:cs typeface="Arial" pitchFamily="34" charset="0"/>
              </a:rPr>
              <a:t>Source: Federal Register / Vol. 75, No. 68 / Friday, April 9, </a:t>
            </a:r>
            <a:r>
              <a:rPr lang="en-US" sz="1200" dirty="0" smtClean="0">
                <a:solidFill>
                  <a:schemeClr val="tx2"/>
                </a:solidFill>
                <a:latin typeface="Arial" pitchFamily="34" charset="0"/>
                <a:cs typeface="Arial" pitchFamily="34" charset="0"/>
              </a:rPr>
              <a:t>2010, pp</a:t>
            </a:r>
            <a:r>
              <a:rPr lang="en-US" sz="1200" dirty="0">
                <a:solidFill>
                  <a:schemeClr val="tx2"/>
                </a:solidFill>
                <a:latin typeface="Arial" pitchFamily="34" charset="0"/>
                <a:cs typeface="Arial" pitchFamily="34" charset="0"/>
              </a:rPr>
              <a:t>. </a:t>
            </a:r>
            <a:r>
              <a:rPr lang="en-US" sz="1200" dirty="0" smtClean="0">
                <a:solidFill>
                  <a:schemeClr val="tx2"/>
                </a:solidFill>
                <a:latin typeface="Arial" pitchFamily="34" charset="0"/>
                <a:cs typeface="Arial" pitchFamily="34" charset="0"/>
              </a:rPr>
              <a:t>18,171</a:t>
            </a:r>
            <a:r>
              <a:rPr lang="en-US" sz="1200" dirty="0">
                <a:solidFill>
                  <a:schemeClr val="tx2"/>
                </a:solidFill>
                <a:latin typeface="Arial" pitchFamily="34" charset="0"/>
                <a:cs typeface="Arial" pitchFamily="34" charset="0"/>
              </a:rPr>
              <a:t>-85</a:t>
            </a:r>
          </a:p>
        </p:txBody>
      </p:sp>
    </p:spTree>
    <p:extLst>
      <p:ext uri="{BB962C8B-B14F-4D97-AF65-F5344CB8AC3E}">
        <p14:creationId xmlns:p14="http://schemas.microsoft.com/office/powerpoint/2010/main" val="11405436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ln>
            <a:miter lim="800000"/>
            <a:headEnd/>
            <a:tailEnd/>
          </a:ln>
        </p:spPr>
        <p:txBody>
          <a:bodyPr/>
          <a:lstStyle/>
          <a:p>
            <a:pPr marL="457200" indent="-457200">
              <a:spcBef>
                <a:spcPts val="600"/>
              </a:spcBef>
              <a:defRPr/>
            </a:pPr>
            <a:r>
              <a:rPr b="1" dirty="0" smtClean="0">
                <a:latin typeface="Franklin Gothic Book" pitchFamily="34" charset="0"/>
              </a:rPr>
              <a:t>A Balanced Assessment System</a:t>
            </a:r>
          </a:p>
        </p:txBody>
      </p:sp>
      <p:sp>
        <p:nvSpPr>
          <p:cNvPr id="65" name="Rounded Rectangle 64"/>
          <p:cNvSpPr/>
          <p:nvPr/>
        </p:nvSpPr>
        <p:spPr>
          <a:xfrm>
            <a:off x="85725" y="2095967"/>
            <a:ext cx="1479550" cy="2701925"/>
          </a:xfrm>
          <a:prstGeom prst="roundRect">
            <a:avLst>
              <a:gd name="adj" fmla="val 7177"/>
            </a:avLst>
          </a:prstGeom>
          <a:solidFill>
            <a:schemeClr val="bg2"/>
          </a:solidFill>
          <a:ln w="1397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dirty="0">
                <a:solidFill>
                  <a:prstClr val="white"/>
                </a:solidFill>
                <a:latin typeface="Franklin Gothic Book" pitchFamily="34" charset="0"/>
                <a:cs typeface="Arial" pitchFamily="34" charset="0"/>
              </a:rPr>
              <a:t>Common Core State Standards specify </a:t>
            </a:r>
          </a:p>
          <a:p>
            <a:pPr algn="ctr">
              <a:defRPr/>
            </a:pPr>
            <a:r>
              <a:rPr lang="en-US" dirty="0">
                <a:solidFill>
                  <a:prstClr val="white"/>
                </a:solidFill>
                <a:latin typeface="Franklin Gothic Book" pitchFamily="34" charset="0"/>
                <a:cs typeface="Arial" pitchFamily="34" charset="0"/>
              </a:rPr>
              <a:t>K-12 expectations for college and career readiness</a:t>
            </a:r>
            <a:endParaRPr lang="en-US" u="sng" dirty="0">
              <a:solidFill>
                <a:prstClr val="white"/>
              </a:solidFill>
              <a:latin typeface="Franklin Gothic Book" pitchFamily="34" charset="0"/>
              <a:cs typeface="Arial" pitchFamily="34" charset="0"/>
            </a:endParaRPr>
          </a:p>
        </p:txBody>
      </p:sp>
      <p:sp>
        <p:nvSpPr>
          <p:cNvPr id="68" name="Notched Right Arrow 67"/>
          <p:cNvSpPr/>
          <p:nvPr/>
        </p:nvSpPr>
        <p:spPr>
          <a:xfrm>
            <a:off x="1893888" y="2983379"/>
            <a:ext cx="1098550" cy="585788"/>
          </a:xfrm>
          <a:prstGeom prst="notchedRightArrow">
            <a:avLst/>
          </a:prstGeom>
          <a:solidFill>
            <a:schemeClr val="tx1"/>
          </a:solidFill>
          <a:ln w="1905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Rounded Rectangle 19"/>
          <p:cNvSpPr/>
          <p:nvPr/>
        </p:nvSpPr>
        <p:spPr>
          <a:xfrm>
            <a:off x="7577138" y="2140417"/>
            <a:ext cx="1481137" cy="2701925"/>
          </a:xfrm>
          <a:prstGeom prst="roundRect">
            <a:avLst>
              <a:gd name="adj" fmla="val 7177"/>
            </a:avLst>
          </a:prstGeom>
          <a:solidFill>
            <a:schemeClr val="bg2"/>
          </a:solidFill>
          <a:ln w="13970">
            <a:noFill/>
          </a:ln>
          <a:effectLst>
            <a:outerShdw blurRad="50800" dist="508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Book" pitchFamily="34" charset="0"/>
                <a:cs typeface="Arial" pitchFamily="34" charset="0"/>
              </a:rPr>
              <a:t>All students leave </a:t>
            </a:r>
            <a:br>
              <a:rPr lang="en-US" dirty="0">
                <a:solidFill>
                  <a:prstClr val="white"/>
                </a:solidFill>
                <a:latin typeface="Franklin Gothic Book" pitchFamily="34" charset="0"/>
                <a:cs typeface="Arial" pitchFamily="34" charset="0"/>
              </a:rPr>
            </a:br>
            <a:r>
              <a:rPr lang="en-US" dirty="0">
                <a:solidFill>
                  <a:prstClr val="white"/>
                </a:solidFill>
                <a:latin typeface="Franklin Gothic Book" pitchFamily="34" charset="0"/>
                <a:cs typeface="Arial" pitchFamily="34" charset="0"/>
              </a:rPr>
              <a:t>high school college </a:t>
            </a:r>
            <a:br>
              <a:rPr lang="en-US" dirty="0">
                <a:solidFill>
                  <a:prstClr val="white"/>
                </a:solidFill>
                <a:latin typeface="Franklin Gothic Book" pitchFamily="34" charset="0"/>
                <a:cs typeface="Arial" pitchFamily="34" charset="0"/>
              </a:rPr>
            </a:br>
            <a:r>
              <a:rPr lang="en-US" dirty="0">
                <a:solidFill>
                  <a:prstClr val="white"/>
                </a:solidFill>
                <a:latin typeface="Franklin Gothic Book" pitchFamily="34" charset="0"/>
                <a:cs typeface="Arial" pitchFamily="34" charset="0"/>
              </a:rPr>
              <a:t>and career ready </a:t>
            </a:r>
          </a:p>
        </p:txBody>
      </p:sp>
      <p:sp>
        <p:nvSpPr>
          <p:cNvPr id="21" name="Notched Right Arrow 20"/>
          <p:cNvSpPr/>
          <p:nvPr/>
        </p:nvSpPr>
        <p:spPr>
          <a:xfrm>
            <a:off x="6138863" y="2983379"/>
            <a:ext cx="1096962" cy="585788"/>
          </a:xfrm>
          <a:prstGeom prst="notchedRightArrow">
            <a:avLst/>
          </a:prstGeom>
          <a:solidFill>
            <a:schemeClr val="tx1"/>
          </a:solidFill>
          <a:ln w="1905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Isosceles Triangle 4"/>
          <p:cNvSpPr/>
          <p:nvPr/>
        </p:nvSpPr>
        <p:spPr>
          <a:xfrm>
            <a:off x="2644775" y="1507004"/>
            <a:ext cx="3703638" cy="3457575"/>
          </a:xfrm>
          <a:prstGeom prst="triangle">
            <a:avLst/>
          </a:prstGeom>
          <a:solidFill>
            <a:schemeClr val="accent1"/>
          </a:solidFill>
          <a:ln cap="rnd">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b="1" dirty="0" smtClean="0">
                <a:solidFill>
                  <a:prstClr val="white"/>
                </a:solidFill>
                <a:latin typeface="Franklin Gothic Book" pitchFamily="34" charset="0"/>
                <a:cs typeface="Arial" pitchFamily="34" charset="0"/>
              </a:rPr>
              <a:t>Teachers </a:t>
            </a:r>
            <a:r>
              <a:rPr lang="en-US" b="1" dirty="0">
                <a:solidFill>
                  <a:prstClr val="white"/>
                </a:solidFill>
                <a:latin typeface="Franklin Gothic Book" pitchFamily="34" charset="0"/>
                <a:cs typeface="Arial" pitchFamily="34" charset="0"/>
              </a:rPr>
              <a:t>and schools have information and tools they need to improve teaching and </a:t>
            </a:r>
            <a:r>
              <a:rPr lang="en-US" b="1" dirty="0" smtClean="0">
                <a:solidFill>
                  <a:prstClr val="white"/>
                </a:solidFill>
                <a:latin typeface="Franklin Gothic Book" pitchFamily="34" charset="0"/>
                <a:cs typeface="Arial" pitchFamily="34" charset="0"/>
              </a:rPr>
              <a:t>learning</a:t>
            </a:r>
          </a:p>
          <a:p>
            <a:pPr algn="ctr">
              <a:defRPr/>
            </a:pPr>
            <a:endParaRPr lang="en-US" b="1" dirty="0">
              <a:solidFill>
                <a:prstClr val="white"/>
              </a:solidFill>
              <a:latin typeface="Franklin Gothic Book" pitchFamily="34" charset="0"/>
              <a:cs typeface="Arial" pitchFamily="34" charset="0"/>
            </a:endParaRPr>
          </a:p>
          <a:p>
            <a:pPr algn="ctr">
              <a:defRPr/>
            </a:pPr>
            <a:endParaRPr lang="en-US" dirty="0">
              <a:solidFill>
                <a:prstClr val="white"/>
              </a:solidFill>
              <a:latin typeface="Franklin Gothic Book" pitchFamily="34" charset="0"/>
              <a:cs typeface="Arial" pitchFamily="34" charset="0"/>
            </a:endParaRPr>
          </a:p>
          <a:p>
            <a:pPr algn="ctr">
              <a:defRPr/>
            </a:pPr>
            <a:endParaRPr lang="en-US" dirty="0">
              <a:solidFill>
                <a:prstClr val="white"/>
              </a:solidFill>
              <a:latin typeface="Franklin Gothic Book" pitchFamily="34" charset="0"/>
              <a:cs typeface="Arial" pitchFamily="34" charset="0"/>
            </a:endParaRPr>
          </a:p>
        </p:txBody>
      </p:sp>
      <p:sp>
        <p:nvSpPr>
          <p:cNvPr id="7" name="Rounded Rectangle 6"/>
          <p:cNvSpPr>
            <a:spLocks noChangeArrowheads="1"/>
          </p:cNvSpPr>
          <p:nvPr/>
        </p:nvSpPr>
        <p:spPr bwMode="auto">
          <a:xfrm>
            <a:off x="5009882" y="4630177"/>
            <a:ext cx="2254518" cy="1384257"/>
          </a:xfrm>
          <a:prstGeom prst="roundRect">
            <a:avLst>
              <a:gd name="adj" fmla="val 16667"/>
            </a:avLst>
          </a:prstGeom>
          <a:solidFill>
            <a:schemeClr val="tx1">
              <a:lumMod val="20000"/>
              <a:lumOff val="80000"/>
            </a:schemeClr>
          </a:solidFill>
          <a:ln w="9525">
            <a:solidFill>
              <a:schemeClr val="tx1"/>
            </a:solidFill>
            <a:round/>
            <a:headEnd/>
            <a:tailEnd/>
          </a:ln>
        </p:spPr>
        <p:txBody>
          <a:bodyPr anchor="ctr"/>
          <a:lstStyle/>
          <a:p>
            <a:pPr algn="ctr" defTabSz="711200">
              <a:lnSpc>
                <a:spcPct val="90000"/>
              </a:lnSpc>
            </a:pPr>
            <a:r>
              <a:rPr lang="en-US" b="1" dirty="0" smtClean="0">
                <a:solidFill>
                  <a:schemeClr val="tx2"/>
                </a:solidFill>
                <a:latin typeface="Franklin Gothic Book" pitchFamily="34" charset="0"/>
              </a:rPr>
              <a:t>Interim assessments </a:t>
            </a:r>
            <a:r>
              <a:rPr lang="en-US" dirty="0" smtClean="0">
                <a:solidFill>
                  <a:schemeClr val="tx2"/>
                </a:solidFill>
                <a:latin typeface="Franklin Gothic Book" pitchFamily="34" charset="0"/>
              </a:rPr>
              <a:t/>
            </a:r>
            <a:br>
              <a:rPr lang="en-US" dirty="0" smtClean="0">
                <a:solidFill>
                  <a:schemeClr val="tx2"/>
                </a:solidFill>
                <a:latin typeface="Franklin Gothic Book" pitchFamily="34" charset="0"/>
              </a:rPr>
            </a:br>
            <a:r>
              <a:rPr lang="en-US" dirty="0" smtClean="0">
                <a:solidFill>
                  <a:schemeClr val="tx2"/>
                </a:solidFill>
                <a:latin typeface="Franklin Gothic Book" pitchFamily="34" charset="0"/>
              </a:rPr>
              <a:t>Flexible, open, used for actionable feedback</a:t>
            </a:r>
          </a:p>
        </p:txBody>
      </p:sp>
      <p:sp>
        <p:nvSpPr>
          <p:cNvPr id="23" name="Rounded Rectangle 22"/>
          <p:cNvSpPr>
            <a:spLocks noChangeArrowheads="1"/>
          </p:cNvSpPr>
          <p:nvPr/>
        </p:nvSpPr>
        <p:spPr bwMode="auto">
          <a:xfrm>
            <a:off x="3309870" y="1184856"/>
            <a:ext cx="2382592" cy="1279411"/>
          </a:xfrm>
          <a:prstGeom prst="roundRect">
            <a:avLst>
              <a:gd name="adj" fmla="val 16667"/>
            </a:avLst>
          </a:prstGeom>
          <a:solidFill>
            <a:schemeClr val="tx1">
              <a:lumMod val="20000"/>
              <a:lumOff val="80000"/>
            </a:schemeClr>
          </a:solidFill>
          <a:ln w="9525">
            <a:solidFill>
              <a:schemeClr val="tx1"/>
            </a:solidFill>
            <a:round/>
            <a:headEnd/>
            <a:tailEnd/>
          </a:ln>
        </p:spPr>
        <p:txBody>
          <a:bodyPr anchor="ctr"/>
          <a:lstStyle/>
          <a:p>
            <a:pPr algn="ctr" defTabSz="711200">
              <a:lnSpc>
                <a:spcPct val="90000"/>
              </a:lnSpc>
            </a:pPr>
            <a:r>
              <a:rPr lang="en-US" b="1" dirty="0" smtClean="0">
                <a:solidFill>
                  <a:schemeClr val="tx2"/>
                </a:solidFill>
                <a:latin typeface="Franklin Gothic Book" pitchFamily="34" charset="0"/>
              </a:rPr>
              <a:t>Summative assessments </a:t>
            </a:r>
          </a:p>
          <a:p>
            <a:pPr algn="ctr" defTabSz="711200">
              <a:lnSpc>
                <a:spcPct val="90000"/>
              </a:lnSpc>
            </a:pPr>
            <a:r>
              <a:rPr lang="en-US" dirty="0" smtClean="0">
                <a:solidFill>
                  <a:schemeClr val="tx2"/>
                </a:solidFill>
                <a:latin typeface="Franklin Gothic Book" pitchFamily="34" charset="0"/>
              </a:rPr>
              <a:t>Benchmarked to college and career readiness</a:t>
            </a:r>
          </a:p>
        </p:txBody>
      </p:sp>
      <p:sp>
        <p:nvSpPr>
          <p:cNvPr id="24" name="Rounded Rectangle 23"/>
          <p:cNvSpPr/>
          <p:nvPr/>
        </p:nvSpPr>
        <p:spPr>
          <a:xfrm>
            <a:off x="1603913" y="4614303"/>
            <a:ext cx="2530206" cy="1400132"/>
          </a:xfrm>
          <a:prstGeom prst="roundRect">
            <a:avLst/>
          </a:prstGeom>
          <a:solidFill>
            <a:schemeClr val="tx1">
              <a:lumMod val="20000"/>
              <a:lumOff val="80000"/>
            </a:schemeClr>
          </a:solidFill>
          <a:ln>
            <a:solidFill>
              <a:schemeClr val="tx1"/>
            </a:solidFill>
          </a:ln>
        </p:spPr>
        <p:txBody>
          <a:bodyPr anchor="ctr"/>
          <a:lstStyle/>
          <a:p>
            <a:pPr algn="ctr" defTabSz="711200">
              <a:lnSpc>
                <a:spcPct val="90000"/>
              </a:lnSpc>
              <a:defRPr/>
            </a:pPr>
            <a:r>
              <a:rPr lang="en-US" dirty="0">
                <a:solidFill>
                  <a:schemeClr val="tx2"/>
                </a:solidFill>
                <a:latin typeface="Franklin Gothic Book" pitchFamily="34" charset="0"/>
                <a:cs typeface="Arial" pitchFamily="34" charset="0"/>
              </a:rPr>
              <a:t>Teacher resources for </a:t>
            </a:r>
          </a:p>
          <a:p>
            <a:pPr algn="ctr" defTabSz="711200">
              <a:lnSpc>
                <a:spcPct val="90000"/>
              </a:lnSpc>
              <a:defRPr/>
            </a:pPr>
            <a:r>
              <a:rPr lang="en-US" b="1" dirty="0">
                <a:solidFill>
                  <a:schemeClr val="tx2"/>
                </a:solidFill>
                <a:latin typeface="Franklin Gothic Book" pitchFamily="34" charset="0"/>
                <a:cs typeface="Arial" pitchFamily="34" charset="0"/>
              </a:rPr>
              <a:t>formative assessment practices</a:t>
            </a:r>
          </a:p>
          <a:p>
            <a:pPr algn="ctr" defTabSz="711200">
              <a:lnSpc>
                <a:spcPct val="90000"/>
              </a:lnSpc>
              <a:defRPr/>
            </a:pPr>
            <a:r>
              <a:rPr lang="en-US" dirty="0">
                <a:solidFill>
                  <a:schemeClr val="tx2"/>
                </a:solidFill>
                <a:latin typeface="Franklin Gothic Book" pitchFamily="34" charset="0"/>
                <a:cs typeface="Arial" pitchFamily="34" charset="0"/>
              </a:rPr>
              <a:t>to improve instruction</a:t>
            </a:r>
            <a:endParaRPr lang="en-US" dirty="0">
              <a:solidFill>
                <a:schemeClr val="tx2"/>
              </a:solidFill>
              <a:latin typeface="Franklin Gothic Book" pitchFamily="34" charset="0"/>
            </a:endParaRPr>
          </a:p>
        </p:txBody>
      </p:sp>
    </p:spTree>
    <p:extLst>
      <p:ext uri="{BB962C8B-B14F-4D97-AF65-F5344CB8AC3E}">
        <p14:creationId xmlns:p14="http://schemas.microsoft.com/office/powerpoint/2010/main" val="181738200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theme/theme1.xml><?xml version="1.0" encoding="utf-8"?>
<a:theme xmlns:a="http://schemas.openxmlformats.org/drawingml/2006/main" name="12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006B61285DA54D985F6EF31F98CD5E" ma:contentTypeVersion="1" ma:contentTypeDescription="Create a new document." ma:contentTypeScope="" ma:versionID="61cf456a0b489fffe39999cf446ee6aa">
  <xsd:schema xmlns:xsd="http://www.w3.org/2001/XMLSchema" xmlns:xs="http://www.w3.org/2001/XMLSchema" xmlns:p="http://schemas.microsoft.com/office/2006/metadata/properties" xmlns:ns2="097c4ac9-f58d-4451-b067-b3927d9f3aa2" targetNamespace="http://schemas.microsoft.com/office/2006/metadata/properties" ma:root="true" ma:fieldsID="a96cb31cdcfda90b7b63403650b3869f" ns2:_="">
    <xsd:import namespace="097c4ac9-f58d-4451-b067-b3927d9f3aa2"/>
    <xsd:element name="properties">
      <xsd:complexType>
        <xsd:sequence>
          <xsd:element name="documentManagement">
            <xsd:complexType>
              <xsd:all>
                <xsd:element ref="ns2:Type_x0020_of_x0020_Docu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c4ac9-f58d-4451-b067-b3927d9f3aa2" elementFormDefault="qualified">
    <xsd:import namespace="http://schemas.microsoft.com/office/2006/documentManagement/types"/>
    <xsd:import namespace="http://schemas.microsoft.com/office/infopath/2007/PartnerControls"/>
    <xsd:element name="Type_x0020_of_x0020_Document" ma:index="8" ma:displayName="Type of Document" ma:format="Dropdown" ma:internalName="Type_x0020_of_x0020_Document">
      <xsd:simpleType>
        <xsd:union memberTypes="dms:Text">
          <xsd:simpleType>
            <xsd:restriction base="dms:Choice">
              <xsd:enumeration value="Agenda"/>
              <xsd:enumeration value="Background Document"/>
              <xsd:enumeration value="Backgrounder"/>
              <xsd:enumeration value="Bio"/>
              <xsd:enumeration value="Communications Plan"/>
              <xsd:enumeration value="Fact Sheet"/>
              <xsd:enumeration value="FAQ"/>
              <xsd:enumeration value="Letter"/>
              <xsd:enumeration value="Media Analysis"/>
              <xsd:enumeration value="Media List"/>
              <xsd:enumeration value="Memo"/>
              <xsd:enumeration value="Messaging"/>
              <xsd:enumeration value="Notes"/>
              <xsd:enumeration value="Other"/>
              <xsd:enumeration value="Photo"/>
              <xsd:enumeration value="Presentation"/>
              <xsd:enumeration value="Press Release"/>
              <xsd:enumeration value="Project List"/>
              <xsd:enumeration value="Report"/>
              <xsd:enumeration value="Speech"/>
              <xsd:enumeration value="Strategy"/>
              <xsd:enumeration value="Timeline"/>
              <xsd:enumeration value="Video"/>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097c4ac9-f58d-4451-b067-b3927d9f3aa2">Presentation</Type_x0020_of_x0020_Document>
  </documentManagement>
</p:properties>
</file>

<file path=customXml/itemProps1.xml><?xml version="1.0" encoding="utf-8"?>
<ds:datastoreItem xmlns:ds="http://schemas.openxmlformats.org/officeDocument/2006/customXml" ds:itemID="{3956B662-E960-49E3-900D-D86B6FBD1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c4ac9-f58d-4451-b067-b3927d9f3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F3087E-A3B9-484A-B452-087810615AA0}">
  <ds:schemaRefs>
    <ds:schemaRef ds:uri="http://schemas.microsoft.com/sharepoint/v3/contenttype/forms"/>
  </ds:schemaRefs>
</ds:datastoreItem>
</file>

<file path=customXml/itemProps3.xml><?xml version="1.0" encoding="utf-8"?>
<ds:datastoreItem xmlns:ds="http://schemas.openxmlformats.org/officeDocument/2006/customXml" ds:itemID="{0907017B-2092-4BAA-AE12-4CF4269E60A8}">
  <ds:schemaRefs>
    <ds:schemaRef ds:uri="097c4ac9-f58d-4451-b067-b3927d9f3aa2"/>
    <ds:schemaRef ds:uri="http://purl.org/dc/dcmitype/"/>
    <ds:schemaRef ds:uri="http://schemas.microsoft.com/office/infopath/2007/PartnerControls"/>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5385</TotalTime>
  <Words>2192</Words>
  <Application>Microsoft Office PowerPoint</Application>
  <PresentationFormat>On-screen Show (4:3)</PresentationFormat>
  <Paragraphs>324</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12_Office Theme</vt:lpstr>
      <vt:lpstr>10_Office Theme</vt:lpstr>
      <vt:lpstr>Smarter Balanced &amp; Higher Education</vt:lpstr>
      <vt:lpstr>Why Define College-Readiness Expectations?</vt:lpstr>
      <vt:lpstr>Common Core State Standards (CCSS)</vt:lpstr>
      <vt:lpstr>Common Core State Standards</vt:lpstr>
      <vt:lpstr>What Common Core Assessments      Can Provide</vt:lpstr>
      <vt:lpstr>Cross-state Assessment Initiative</vt:lpstr>
      <vt:lpstr>Smarter Balanced Assessment Consortium</vt:lpstr>
      <vt:lpstr>Smarter Balanced Assessments</vt:lpstr>
      <vt:lpstr>A Balanced Assessment System</vt:lpstr>
      <vt:lpstr>Reaching the Goal with Higher Education Partnership</vt:lpstr>
      <vt:lpstr>Benefits to Higher Education</vt:lpstr>
      <vt:lpstr>Implications for Arts &amp; Sciences:  What Will 11th-, 12th-, and 13th Grades Look Like?</vt:lpstr>
      <vt:lpstr>Implications for Teacher Education</vt:lpstr>
      <vt:lpstr>Challenges for Higher Education</vt:lpstr>
      <vt:lpstr>Smarter Balanced Goals  for Higher Education</vt:lpstr>
      <vt:lpstr>What is Content Readiness?</vt:lpstr>
      <vt:lpstr>Policy Framework  for Grade 11 Assessment Results</vt:lpstr>
      <vt:lpstr>Student Scenario Examples [To be determined by states]</vt:lpstr>
      <vt:lpstr>Next Steps</vt:lpstr>
      <vt:lpstr>Some Additional Resources</vt:lpstr>
      <vt:lpstr>Find Out More</vt:lpstr>
    </vt:vector>
  </TitlesOfParts>
  <Company>GMMB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Richards</dc:creator>
  <cp:lastModifiedBy>user</cp:lastModifiedBy>
  <cp:revision>189</cp:revision>
  <cp:lastPrinted>2013-07-27T19:36:24Z</cp:lastPrinted>
  <dcterms:created xsi:type="dcterms:W3CDTF">2013-07-27T06:54:33Z</dcterms:created>
  <dcterms:modified xsi:type="dcterms:W3CDTF">2013-09-04T20:53:49Z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0x01010085006B61285DA54D985F6EF31F98CD5E</vt:lpwstr>
  </property>
</Properties>
</file>